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7" r:id="rId2"/>
    <p:sldId id="260" r:id="rId3"/>
    <p:sldId id="261" r:id="rId4"/>
    <p:sldId id="293" r:id="rId5"/>
    <p:sldId id="364" r:id="rId6"/>
    <p:sldId id="294" r:id="rId7"/>
    <p:sldId id="258" r:id="rId8"/>
    <p:sldId id="25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5" r:id="rId41"/>
    <p:sldId id="296" r:id="rId42"/>
    <p:sldId id="297" r:id="rId43"/>
    <p:sldId id="298" r:id="rId44"/>
    <p:sldId id="299" r:id="rId45"/>
    <p:sldId id="324" r:id="rId46"/>
    <p:sldId id="327" r:id="rId47"/>
    <p:sldId id="328" r:id="rId48"/>
    <p:sldId id="325" r:id="rId49"/>
    <p:sldId id="326"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9" r:id="rId75"/>
    <p:sldId id="330" r:id="rId76"/>
    <p:sldId id="331" r:id="rId77"/>
    <p:sldId id="332" r:id="rId78"/>
    <p:sldId id="333" r:id="rId79"/>
    <p:sldId id="335" r:id="rId80"/>
    <p:sldId id="336" r:id="rId81"/>
    <p:sldId id="337" r:id="rId82"/>
    <p:sldId id="338" r:id="rId83"/>
    <p:sldId id="343" r:id="rId84"/>
    <p:sldId id="344" r:id="rId85"/>
    <p:sldId id="345" r:id="rId86"/>
    <p:sldId id="346" r:id="rId87"/>
    <p:sldId id="347" r:id="rId88"/>
    <p:sldId id="353" r:id="rId89"/>
    <p:sldId id="354" r:id="rId90"/>
    <p:sldId id="355" r:id="rId91"/>
    <p:sldId id="349" r:id="rId92"/>
    <p:sldId id="350" r:id="rId93"/>
    <p:sldId id="351" r:id="rId94"/>
    <p:sldId id="352" r:id="rId95"/>
    <p:sldId id="357" r:id="rId96"/>
    <p:sldId id="373" r:id="rId97"/>
    <p:sldId id="363" r:id="rId98"/>
    <p:sldId id="383" r:id="rId99"/>
    <p:sldId id="384" r:id="rId100"/>
    <p:sldId id="358" r:id="rId101"/>
    <p:sldId id="359" r:id="rId102"/>
    <p:sldId id="360" r:id="rId103"/>
    <p:sldId id="374" r:id="rId104"/>
    <p:sldId id="375" r:id="rId105"/>
    <p:sldId id="376" r:id="rId106"/>
    <p:sldId id="377" r:id="rId107"/>
    <p:sldId id="378" r:id="rId108"/>
    <p:sldId id="379" r:id="rId109"/>
    <p:sldId id="380" r:id="rId110"/>
    <p:sldId id="381" r:id="rId111"/>
    <p:sldId id="382" r:id="rId112"/>
    <p:sldId id="385" r:id="rId113"/>
    <p:sldId id="386" r:id="rId114"/>
    <p:sldId id="340" r:id="rId115"/>
    <p:sldId id="366" r:id="rId116"/>
    <p:sldId id="367" r:id="rId117"/>
    <p:sldId id="368" r:id="rId118"/>
    <p:sldId id="369" r:id="rId119"/>
    <p:sldId id="339" r:id="rId120"/>
    <p:sldId id="365" r:id="rId121"/>
    <p:sldId id="370" r:id="rId122"/>
    <p:sldId id="387" r:id="rId123"/>
    <p:sldId id="388" r:id="rId124"/>
    <p:sldId id="371" r:id="rId125"/>
    <p:sldId id="372"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69" d="100"/>
          <a:sy n="69" d="100"/>
        </p:scale>
        <p:origin x="5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37E13-B81F-4F97-AE01-9CA69CE7F0D1}" type="datetimeFigureOut">
              <a:rPr lang="en-AU" smtClean="0"/>
              <a:t>7/08/2018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0BFED-86EB-4895-B450-4B9FDFBEFBF4}" type="slidenum">
              <a:rPr lang="en-AU" smtClean="0"/>
              <a:t>‹#›</a:t>
            </a:fld>
            <a:endParaRPr lang="en-AU"/>
          </a:p>
        </p:txBody>
      </p:sp>
    </p:spTree>
    <p:extLst>
      <p:ext uri="{BB962C8B-B14F-4D97-AF65-F5344CB8AC3E}">
        <p14:creationId xmlns:p14="http://schemas.microsoft.com/office/powerpoint/2010/main" val="2010747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CB4F38C2-4548-F541-8261-4C1D96E7A166}" type="slidenum">
              <a:rPr lang="en-US" smtClean="0"/>
              <a:pPr/>
              <a:t>1</a:t>
            </a:fld>
            <a:endParaRPr lang="en-US"/>
          </a:p>
        </p:txBody>
      </p:sp>
    </p:spTree>
    <p:extLst>
      <p:ext uri="{BB962C8B-B14F-4D97-AF65-F5344CB8AC3E}">
        <p14:creationId xmlns:p14="http://schemas.microsoft.com/office/powerpoint/2010/main" val="1746485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25AFD52-326D-4521-A560-7402E39053E7}" type="datetimeFigureOut">
              <a:rPr lang="en-AU" smtClean="0"/>
              <a:t>7/08/2018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2157944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25AFD52-326D-4521-A560-7402E39053E7}" type="datetimeFigureOut">
              <a:rPr lang="en-AU" smtClean="0"/>
              <a:t>7/08/2018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4238740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25AFD52-326D-4521-A560-7402E39053E7}" type="datetimeFigureOut">
              <a:rPr lang="en-AU" smtClean="0"/>
              <a:t>7/08/2018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323849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25AFD52-326D-4521-A560-7402E39053E7}" type="datetimeFigureOut">
              <a:rPr lang="en-AU" smtClean="0"/>
              <a:t>7/08/2018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219837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25AFD52-326D-4521-A560-7402E39053E7}" type="datetimeFigureOut">
              <a:rPr lang="en-AU" smtClean="0"/>
              <a:t>7/08/2018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982720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25AFD52-326D-4521-A560-7402E39053E7}" type="datetimeFigureOut">
              <a:rPr lang="en-AU" smtClean="0"/>
              <a:t>7/08/2018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322817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25AFD52-326D-4521-A560-7402E39053E7}" type="datetimeFigureOut">
              <a:rPr lang="en-AU" smtClean="0"/>
              <a:t>7/08/2018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2681595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25AFD52-326D-4521-A560-7402E39053E7}" type="datetimeFigureOut">
              <a:rPr lang="en-AU" smtClean="0"/>
              <a:t>7/08/2018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91536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5AFD52-326D-4521-A560-7402E39053E7}" type="datetimeFigureOut">
              <a:rPr lang="en-AU" smtClean="0"/>
              <a:t>7/08/2018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351887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5AFD52-326D-4521-A560-7402E39053E7}" type="datetimeFigureOut">
              <a:rPr lang="en-AU" smtClean="0"/>
              <a:t>7/08/2018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125325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5AFD52-326D-4521-A560-7402E39053E7}" type="datetimeFigureOut">
              <a:rPr lang="en-AU" smtClean="0"/>
              <a:t>7/08/2018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13E3056-299E-4A44-BE9D-3B4D93E1C75F}" type="slidenum">
              <a:rPr lang="en-AU" smtClean="0"/>
              <a:t>‹#›</a:t>
            </a:fld>
            <a:endParaRPr lang="en-AU"/>
          </a:p>
        </p:txBody>
      </p:sp>
    </p:spTree>
    <p:extLst>
      <p:ext uri="{BB962C8B-B14F-4D97-AF65-F5344CB8AC3E}">
        <p14:creationId xmlns:p14="http://schemas.microsoft.com/office/powerpoint/2010/main" val="2800664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5AFD52-326D-4521-A560-7402E39053E7}" type="datetimeFigureOut">
              <a:rPr lang="en-AU" smtClean="0"/>
              <a:t>7/08/2018</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3E3056-299E-4A44-BE9D-3B4D93E1C75F}" type="slidenum">
              <a:rPr lang="en-AU" smtClean="0"/>
              <a:t>‹#›</a:t>
            </a:fld>
            <a:endParaRPr lang="en-AU"/>
          </a:p>
        </p:txBody>
      </p:sp>
    </p:spTree>
    <p:extLst>
      <p:ext uri="{BB962C8B-B14F-4D97-AF65-F5344CB8AC3E}">
        <p14:creationId xmlns:p14="http://schemas.microsoft.com/office/powerpoint/2010/main" val="4268414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en.wikipedia.org/wiki/Inheritance_(object-oriented_programmin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355791" y="3397561"/>
            <a:ext cx="10967390" cy="902582"/>
          </a:xfrm>
        </p:spPr>
        <p:txBody>
          <a:bodyPr>
            <a:normAutofit fontScale="90000"/>
          </a:bodyPr>
          <a:lstStyle/>
          <a:p>
            <a:r>
              <a:rPr lang="en-US" dirty="0"/>
              <a:t>Software Engineering </a:t>
            </a:r>
            <a:r>
              <a:rPr lang="en-US" dirty="0" smtClean="0"/>
              <a:t>Practice </a:t>
            </a:r>
            <a:br>
              <a:rPr lang="en-US" dirty="0" smtClean="0"/>
            </a:br>
            <a:r>
              <a:rPr lang="en-US" dirty="0"/>
              <a:t/>
            </a:r>
            <a:br>
              <a:rPr lang="en-US" dirty="0"/>
            </a:br>
            <a:r>
              <a:rPr lang="en-US" dirty="0" smtClean="0"/>
              <a:t>Week 3</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60841" y="6059323"/>
            <a:ext cx="314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9903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4764" y="128019"/>
            <a:ext cx="8432800" cy="6616928"/>
          </a:xfrm>
          <a:prstGeom prst="rect">
            <a:avLst/>
          </a:prstGeom>
        </p:spPr>
      </p:pic>
    </p:spTree>
    <p:extLst>
      <p:ext uri="{BB962C8B-B14F-4D97-AF65-F5344CB8AC3E}">
        <p14:creationId xmlns:p14="http://schemas.microsoft.com/office/powerpoint/2010/main" val="24610576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691" y="180399"/>
            <a:ext cx="10515600" cy="826366"/>
          </a:xfrm>
        </p:spPr>
        <p:txBody>
          <a:bodyPr/>
          <a:lstStyle/>
          <a:p>
            <a:r>
              <a:rPr lang="en-AU" smtClean="0"/>
              <a:t>Observer</a:t>
            </a:r>
            <a:endParaRPr lang="en-AU" dirty="0"/>
          </a:p>
        </p:txBody>
      </p:sp>
      <p:sp>
        <p:nvSpPr>
          <p:cNvPr id="3" name="Content Placeholder 2"/>
          <p:cNvSpPr>
            <a:spLocks noGrp="1"/>
          </p:cNvSpPr>
          <p:nvPr>
            <p:ph idx="1"/>
          </p:nvPr>
        </p:nvSpPr>
        <p:spPr>
          <a:xfrm>
            <a:off x="838200" y="932872"/>
            <a:ext cx="10515600" cy="5717309"/>
          </a:xfrm>
        </p:spPr>
        <p:txBody>
          <a:bodyPr>
            <a:normAutofit fontScale="85000" lnSpcReduction="20000"/>
          </a:bodyPr>
          <a:lstStyle/>
          <a:p>
            <a:r>
              <a:rPr lang="en-AU" dirty="0"/>
              <a:t>Define a one-to-many dependency between objects so that when one object changes state, all its dependents are notified and updated automatically.</a:t>
            </a:r>
          </a:p>
          <a:p>
            <a:endParaRPr lang="en-AU" dirty="0" smtClean="0"/>
          </a:p>
          <a:p>
            <a:r>
              <a:rPr lang="en-AU" dirty="0" smtClean="0"/>
              <a:t>The </a:t>
            </a:r>
            <a:r>
              <a:rPr lang="en-AU" dirty="0"/>
              <a:t>participants classes in this pattern are:</a:t>
            </a:r>
            <a:br>
              <a:rPr lang="en-AU" dirty="0"/>
            </a:br>
            <a:r>
              <a:rPr lang="en-AU" b="1" dirty="0" smtClean="0"/>
              <a:t>Observable</a:t>
            </a:r>
            <a:r>
              <a:rPr lang="en-AU" b="1" dirty="0" smtClean="0"/>
              <a:t>/Subject</a:t>
            </a:r>
            <a:r>
              <a:rPr lang="en-AU" dirty="0"/>
              <a:t> - interface or abstract class defining the operations for attaching and de-attaching observers to the client. </a:t>
            </a:r>
          </a:p>
          <a:p>
            <a:r>
              <a:rPr lang="en-AU" b="1" dirty="0" err="1"/>
              <a:t>ConcreteObservable</a:t>
            </a:r>
            <a:r>
              <a:rPr lang="en-AU" dirty="0"/>
              <a:t> - concrete Observable class. It maintain the state of the object and when a change in the state occurs it notifies the attached </a:t>
            </a:r>
            <a:r>
              <a:rPr lang="en-AU" b="1" dirty="0"/>
              <a:t>Observers</a:t>
            </a:r>
            <a:r>
              <a:rPr lang="en-AU" dirty="0"/>
              <a:t>.</a:t>
            </a:r>
          </a:p>
          <a:p>
            <a:r>
              <a:rPr lang="en-AU" b="1" dirty="0"/>
              <a:t>Observer</a:t>
            </a:r>
            <a:r>
              <a:rPr lang="en-AU" dirty="0"/>
              <a:t> - interface or abstract class defining the operations to be used to notify this object.</a:t>
            </a:r>
          </a:p>
          <a:p>
            <a:r>
              <a:rPr lang="en-AU" b="1" dirty="0" err="1"/>
              <a:t>ConcreteObserverA</a:t>
            </a:r>
            <a:r>
              <a:rPr lang="en-AU" b="1" dirty="0"/>
              <a:t>, </a:t>
            </a:r>
            <a:r>
              <a:rPr lang="en-AU" b="1" dirty="0" err="1" smtClean="0"/>
              <a:t>ConcreteObserver</a:t>
            </a:r>
            <a:r>
              <a:rPr lang="en-AU" dirty="0"/>
              <a:t> - concrete </a:t>
            </a:r>
            <a:r>
              <a:rPr lang="en-AU" b="1" dirty="0"/>
              <a:t>Observer</a:t>
            </a:r>
            <a:r>
              <a:rPr lang="en-AU" dirty="0"/>
              <a:t> implementations.</a:t>
            </a:r>
          </a:p>
          <a:p>
            <a:r>
              <a:rPr lang="en-AU" dirty="0"/>
              <a:t>The flow is simple: the main framework instantiate the </a:t>
            </a:r>
            <a:r>
              <a:rPr lang="en-AU" dirty="0" err="1"/>
              <a:t>ConcreteObservable</a:t>
            </a:r>
            <a:r>
              <a:rPr lang="en-AU" dirty="0"/>
              <a:t> object. Then it instantiate and attaches the concrete observers to it using the methods defined in the Observable interface. Each time the state of the subject it's changing it notifies all the attached Observers using the methods defined in the Observer interface. When a new Observer is added to the application, all we need to do is to instantiate it in the main framework and to add attach it to the Observable object. The classes already created will remain unchanged.</a:t>
            </a:r>
          </a:p>
          <a:p>
            <a:endParaRPr lang="en-AU" dirty="0"/>
          </a:p>
        </p:txBody>
      </p:sp>
    </p:spTree>
    <p:extLst>
      <p:ext uri="{BB962C8B-B14F-4D97-AF65-F5344CB8AC3E}">
        <p14:creationId xmlns:p14="http://schemas.microsoft.com/office/powerpoint/2010/main" val="14980060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04298110"/>
              </p:ext>
            </p:extLst>
          </p:nvPr>
        </p:nvGraphicFramePr>
        <p:xfrm>
          <a:off x="311727" y="393989"/>
          <a:ext cx="10515600" cy="33832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3053627411"/>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smtClean="0">
                          <a:solidFill>
                            <a:schemeClr val="lt1"/>
                          </a:solidFill>
                          <a:effectLst/>
                          <a:latin typeface="+mn-lt"/>
                          <a:ea typeface="+mn-ea"/>
                          <a:cs typeface="+mn-cs"/>
                        </a:rPr>
                        <a:t>Subject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smtClean="0">
                          <a:solidFill>
                            <a:schemeClr val="lt1"/>
                          </a:solidFill>
                          <a:effectLst/>
                          <a:latin typeface="+mn-lt"/>
                          <a:ea typeface="+mn-ea"/>
                          <a:cs typeface="+mn-cs"/>
                        </a:rPr>
                        <a:t>List&lt;Observer&gt;</a:t>
                      </a:r>
                      <a:r>
                        <a:rPr lang="en-AU" dirty="0" smtClean="0">
                          <a:effectLst/>
                        </a:rPr>
                        <a:t> observers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ArrayList</a:t>
                      </a:r>
                      <a:r>
                        <a:rPr lang="en-AU" sz="1800" b="1" kern="1200" dirty="0" smtClean="0">
                          <a:solidFill>
                            <a:schemeClr val="lt1"/>
                          </a:solidFill>
                          <a:effectLst/>
                          <a:latin typeface="+mn-lt"/>
                          <a:ea typeface="+mn-ea"/>
                          <a:cs typeface="+mn-cs"/>
                        </a:rPr>
                        <a:t>&lt;Observer&gt;();</a:t>
                      </a:r>
                      <a:r>
                        <a:rPr lang="en-AU" dirty="0" smtClean="0">
                          <a:effectLst/>
                        </a:rPr>
                        <a:t> </a:t>
                      </a: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a:t>
                      </a:r>
                      <a:r>
                        <a:rPr lang="en-AU" dirty="0" err="1" smtClean="0">
                          <a:effectLst/>
                        </a:rPr>
                        <a:t>getState</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return</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a:t>
                      </a:r>
                      <a:r>
                        <a:rPr lang="en-AU" dirty="0" err="1" smtClean="0">
                          <a:effectLst/>
                        </a:rPr>
                        <a:t>setState</a:t>
                      </a:r>
                      <a:r>
                        <a:rPr lang="en-AU" sz="1800" b="1" kern="1200" dirty="0" smtClean="0">
                          <a:solidFill>
                            <a:schemeClr val="lt1"/>
                          </a:solidFill>
                          <a:effectLst/>
                          <a:latin typeface="+mn-lt"/>
                          <a:ea typeface="+mn-ea"/>
                          <a:cs typeface="+mn-cs"/>
                        </a:rPr>
                        <a:t>(</a:t>
                      </a:r>
                      <a:r>
                        <a:rPr lang="en-AU" sz="1800" b="1" kern="1200" dirty="0" err="1" smtClean="0">
                          <a:solidFill>
                            <a:schemeClr val="lt1"/>
                          </a:solidFill>
                          <a:effectLst/>
                          <a:latin typeface="+mn-lt"/>
                          <a:ea typeface="+mn-ea"/>
                          <a:cs typeface="+mn-cs"/>
                        </a:rPr>
                        <a:t>int</a:t>
                      </a:r>
                      <a:r>
                        <a:rPr lang="en-AU" dirty="0" smtClean="0">
                          <a:effectLst/>
                        </a:rPr>
                        <a:t> state</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err="1" smtClean="0">
                          <a:solidFill>
                            <a:schemeClr val="lt1"/>
                          </a:solidFill>
                          <a:effectLst/>
                          <a:latin typeface="+mn-lt"/>
                          <a:ea typeface="+mn-ea"/>
                          <a:cs typeface="+mn-cs"/>
                        </a:rPr>
                        <a:t>this.</a:t>
                      </a:r>
                      <a:r>
                        <a:rPr lang="en-AU" dirty="0" err="1" smtClean="0">
                          <a:effectLst/>
                        </a:rPr>
                        <a:t>state</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notifyAllObservers</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attach</a:t>
                      </a:r>
                      <a:r>
                        <a:rPr lang="en-AU" sz="1800" b="1" kern="1200" dirty="0" smtClean="0">
                          <a:solidFill>
                            <a:schemeClr val="lt1"/>
                          </a:solidFill>
                          <a:effectLst/>
                          <a:latin typeface="+mn-lt"/>
                          <a:ea typeface="+mn-ea"/>
                          <a:cs typeface="+mn-cs"/>
                        </a:rPr>
                        <a:t>(Observer</a:t>
                      </a:r>
                      <a:r>
                        <a:rPr lang="en-AU" dirty="0" smtClean="0">
                          <a:effectLst/>
                        </a:rPr>
                        <a:t> observer</a:t>
                      </a:r>
                      <a:r>
                        <a:rPr lang="en-AU" sz="1800" b="1" kern="1200" dirty="0" smtClean="0">
                          <a:solidFill>
                            <a:schemeClr val="lt1"/>
                          </a:solidFill>
                          <a:effectLst/>
                          <a:latin typeface="+mn-lt"/>
                          <a:ea typeface="+mn-ea"/>
                          <a:cs typeface="+mn-cs"/>
                        </a:rPr>
                        <a:t>)</a:t>
                      </a:r>
                    </a:p>
                    <a:p>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observers</a:t>
                      </a:r>
                      <a:r>
                        <a:rPr lang="en-AU" sz="1800" b="1" kern="1200" dirty="0" err="1" smtClean="0">
                          <a:solidFill>
                            <a:schemeClr val="lt1"/>
                          </a:solidFill>
                          <a:effectLst/>
                          <a:latin typeface="+mn-lt"/>
                          <a:ea typeface="+mn-ea"/>
                          <a:cs typeface="+mn-cs"/>
                        </a:rPr>
                        <a:t>.</a:t>
                      </a:r>
                      <a:r>
                        <a:rPr lang="en-AU" dirty="0" err="1" smtClean="0">
                          <a:effectLst/>
                        </a:rPr>
                        <a:t>add</a:t>
                      </a:r>
                      <a:r>
                        <a:rPr lang="en-AU" sz="1800" b="1" kern="1200" dirty="0" smtClean="0">
                          <a:solidFill>
                            <a:schemeClr val="lt1"/>
                          </a:solidFill>
                          <a:effectLst/>
                          <a:latin typeface="+mn-lt"/>
                          <a:ea typeface="+mn-ea"/>
                          <a:cs typeface="+mn-cs"/>
                        </a:rPr>
                        <a:t>(</a:t>
                      </a:r>
                      <a:r>
                        <a:rPr lang="en-AU" dirty="0" smtClean="0">
                          <a:effectLst/>
                        </a:rPr>
                        <a:t>observer</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a:t>
                      </a:r>
                      <a:r>
                        <a:rPr lang="en-AU" dirty="0" err="1" smtClean="0">
                          <a:effectLst/>
                        </a:rPr>
                        <a:t>notifyAllObservers</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for</a:t>
                      </a:r>
                      <a:r>
                        <a:rPr lang="en-AU" dirty="0" smtClean="0">
                          <a:effectLst/>
                        </a:rPr>
                        <a:t> </a:t>
                      </a:r>
                      <a:r>
                        <a:rPr lang="en-AU" sz="1800" b="1" kern="1200" dirty="0" smtClean="0">
                          <a:solidFill>
                            <a:schemeClr val="lt1"/>
                          </a:solidFill>
                          <a:effectLst/>
                          <a:latin typeface="+mn-lt"/>
                          <a:ea typeface="+mn-ea"/>
                          <a:cs typeface="+mn-cs"/>
                        </a:rPr>
                        <a:t>(Observer</a:t>
                      </a:r>
                      <a:r>
                        <a:rPr lang="en-AU" dirty="0" smtClean="0">
                          <a:effectLst/>
                        </a:rPr>
                        <a:t> </a:t>
                      </a:r>
                      <a:r>
                        <a:rPr lang="en-AU" dirty="0" err="1" smtClean="0">
                          <a:effectLst/>
                        </a:rPr>
                        <a:t>observer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observers</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observer</a:t>
                      </a:r>
                      <a:r>
                        <a:rPr lang="en-AU" sz="1800" b="1" kern="1200" dirty="0" err="1" smtClean="0">
                          <a:solidFill>
                            <a:schemeClr val="lt1"/>
                          </a:solidFill>
                          <a:effectLst/>
                          <a:latin typeface="+mn-lt"/>
                          <a:ea typeface="+mn-ea"/>
                          <a:cs typeface="+mn-cs"/>
                        </a:rPr>
                        <a:t>.</a:t>
                      </a:r>
                      <a:r>
                        <a:rPr lang="en-AU" dirty="0" err="1" smtClean="0">
                          <a:effectLst/>
                        </a:rPr>
                        <a:t>update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134938608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80909500"/>
              </p:ext>
            </p:extLst>
          </p:nvPr>
        </p:nvGraphicFramePr>
        <p:xfrm>
          <a:off x="240145" y="3891839"/>
          <a:ext cx="8128000" cy="11887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251572901"/>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abstract</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smtClean="0">
                          <a:solidFill>
                            <a:schemeClr val="lt1"/>
                          </a:solidFill>
                          <a:effectLst/>
                          <a:latin typeface="+mn-lt"/>
                          <a:ea typeface="+mn-ea"/>
                          <a:cs typeface="+mn-cs"/>
                        </a:rPr>
                        <a:t>Observer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protected</a:t>
                      </a:r>
                      <a:r>
                        <a:rPr lang="en-AU" dirty="0" smtClean="0">
                          <a:effectLst/>
                        </a:rPr>
                        <a:t> </a:t>
                      </a:r>
                      <a:r>
                        <a:rPr lang="en-AU" sz="1800" b="1" kern="1200" dirty="0" smtClean="0">
                          <a:solidFill>
                            <a:schemeClr val="lt1"/>
                          </a:solidFill>
                          <a:effectLst/>
                          <a:latin typeface="+mn-lt"/>
                          <a:ea typeface="+mn-ea"/>
                          <a:cs typeface="+mn-cs"/>
                        </a:rPr>
                        <a:t>Subject</a:t>
                      </a:r>
                      <a:r>
                        <a:rPr lang="en-AU" dirty="0" smtClean="0">
                          <a:effectLst/>
                        </a:rPr>
                        <a:t> </a:t>
                      </a:r>
                      <a:r>
                        <a:rPr lang="en-AU" dirty="0" err="1" smtClean="0">
                          <a:effectLst/>
                        </a:rPr>
                        <a:t>subject</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abstract</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update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424809469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31587765"/>
              </p:ext>
            </p:extLst>
          </p:nvPr>
        </p:nvGraphicFramePr>
        <p:xfrm>
          <a:off x="3823853" y="4141261"/>
          <a:ext cx="8128000" cy="20116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55408614"/>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BinaryObserver</a:t>
                      </a:r>
                      <a:r>
                        <a:rPr lang="en-AU" dirty="0" smtClean="0">
                          <a:effectLst/>
                        </a:rPr>
                        <a:t> </a:t>
                      </a:r>
                      <a:r>
                        <a:rPr lang="en-AU" sz="1800" b="1" kern="1200" dirty="0" smtClean="0">
                          <a:solidFill>
                            <a:schemeClr val="lt1"/>
                          </a:solidFill>
                          <a:effectLst/>
                          <a:latin typeface="+mn-lt"/>
                          <a:ea typeface="+mn-ea"/>
                          <a:cs typeface="+mn-cs"/>
                        </a:rPr>
                        <a:t>extends</a:t>
                      </a:r>
                      <a:r>
                        <a:rPr lang="en-AU" dirty="0" smtClean="0">
                          <a:effectLst/>
                        </a:rPr>
                        <a:t> </a:t>
                      </a:r>
                      <a:r>
                        <a:rPr lang="en-AU" sz="1800" b="1" kern="1200" dirty="0" smtClean="0">
                          <a:solidFill>
                            <a:schemeClr val="lt1"/>
                          </a:solidFill>
                          <a:effectLst/>
                          <a:latin typeface="+mn-lt"/>
                          <a:ea typeface="+mn-ea"/>
                          <a:cs typeface="+mn-cs"/>
                        </a:rPr>
                        <a:t>Observer{</a:t>
                      </a:r>
                    </a:p>
                    <a:p>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err="1" smtClean="0">
                          <a:solidFill>
                            <a:schemeClr val="lt1"/>
                          </a:solidFill>
                          <a:effectLst/>
                          <a:latin typeface="+mn-lt"/>
                          <a:ea typeface="+mn-ea"/>
                          <a:cs typeface="+mn-cs"/>
                        </a:rPr>
                        <a:t>BinaryObserver</a:t>
                      </a:r>
                      <a:r>
                        <a:rPr lang="en-AU" sz="1800" b="1" kern="1200" dirty="0" smtClean="0">
                          <a:solidFill>
                            <a:schemeClr val="lt1"/>
                          </a:solidFill>
                          <a:effectLst/>
                          <a:latin typeface="+mn-lt"/>
                          <a:ea typeface="+mn-ea"/>
                          <a:cs typeface="+mn-cs"/>
                        </a:rPr>
                        <a:t>(Subject</a:t>
                      </a:r>
                      <a:r>
                        <a:rPr lang="en-AU" dirty="0" smtClean="0">
                          <a:effectLst/>
                        </a:rPr>
                        <a:t> subject</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 </a:t>
                      </a:r>
                      <a:r>
                        <a:rPr lang="en-AU" sz="1800" b="1" kern="1200" dirty="0" err="1" smtClean="0">
                          <a:solidFill>
                            <a:schemeClr val="lt1"/>
                          </a:solidFill>
                          <a:effectLst/>
                          <a:latin typeface="+mn-lt"/>
                          <a:ea typeface="+mn-ea"/>
                          <a:cs typeface="+mn-cs"/>
                        </a:rPr>
                        <a:t>this.</a:t>
                      </a:r>
                      <a:r>
                        <a:rPr lang="en-AU" dirty="0" err="1" smtClean="0">
                          <a:effectLst/>
                        </a:rPr>
                        <a:t>subject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subject</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err="1" smtClean="0">
                          <a:solidFill>
                            <a:schemeClr val="lt1"/>
                          </a:solidFill>
                          <a:effectLst/>
                          <a:latin typeface="+mn-lt"/>
                          <a:ea typeface="+mn-ea"/>
                          <a:cs typeface="+mn-cs"/>
                        </a:rPr>
                        <a:t>this.</a:t>
                      </a:r>
                      <a:r>
                        <a:rPr lang="en-AU" dirty="0" err="1" smtClean="0">
                          <a:effectLst/>
                        </a:rPr>
                        <a:t>subject</a:t>
                      </a:r>
                      <a:r>
                        <a:rPr lang="en-AU" sz="1800" b="1" kern="1200" dirty="0" err="1" smtClean="0">
                          <a:solidFill>
                            <a:schemeClr val="lt1"/>
                          </a:solidFill>
                          <a:effectLst/>
                          <a:latin typeface="+mn-lt"/>
                          <a:ea typeface="+mn-ea"/>
                          <a:cs typeface="+mn-cs"/>
                        </a:rPr>
                        <a:t>.</a:t>
                      </a:r>
                      <a:r>
                        <a:rPr lang="en-AU" dirty="0" err="1" smtClean="0">
                          <a:effectLst/>
                        </a:rPr>
                        <a:t>attach</a:t>
                      </a:r>
                      <a:r>
                        <a:rPr lang="en-AU" sz="1800" b="1" kern="1200" dirty="0" smtClean="0">
                          <a:solidFill>
                            <a:schemeClr val="lt1"/>
                          </a:solidFill>
                          <a:effectLst/>
                          <a:latin typeface="+mn-lt"/>
                          <a:ea typeface="+mn-ea"/>
                          <a:cs typeface="+mn-cs"/>
                        </a:rPr>
                        <a:t>(this);</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@Override</a:t>
                      </a:r>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update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"Binary String: "</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err="1" smtClean="0">
                          <a:solidFill>
                            <a:schemeClr val="lt1"/>
                          </a:solidFill>
                          <a:effectLst/>
                          <a:latin typeface="+mn-lt"/>
                          <a:ea typeface="+mn-ea"/>
                          <a:cs typeface="+mn-cs"/>
                        </a:rPr>
                        <a:t>Integer.</a:t>
                      </a:r>
                      <a:r>
                        <a:rPr lang="en-AU" dirty="0" err="1" smtClean="0">
                          <a:effectLst/>
                        </a:rPr>
                        <a:t>toBinaryString</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subject</a:t>
                      </a:r>
                      <a:r>
                        <a:rPr lang="en-AU" sz="1800" b="1" kern="1200" dirty="0" err="1" smtClean="0">
                          <a:solidFill>
                            <a:schemeClr val="lt1"/>
                          </a:solidFill>
                          <a:effectLst/>
                          <a:latin typeface="+mn-lt"/>
                          <a:ea typeface="+mn-ea"/>
                          <a:cs typeface="+mn-cs"/>
                        </a:rPr>
                        <a:t>.</a:t>
                      </a:r>
                      <a:r>
                        <a:rPr lang="en-AU" dirty="0" err="1" smtClean="0">
                          <a:effectLst/>
                        </a:rPr>
                        <a:t>getState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3706807260"/>
                  </a:ext>
                </a:extLst>
              </a:tr>
            </a:tbl>
          </a:graphicData>
        </a:graphic>
      </p:graphicFrame>
    </p:spTree>
    <p:extLst>
      <p:ext uri="{BB962C8B-B14F-4D97-AF65-F5344CB8AC3E}">
        <p14:creationId xmlns:p14="http://schemas.microsoft.com/office/powerpoint/2010/main" val="322376324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56926782"/>
              </p:ext>
            </p:extLst>
          </p:nvPr>
        </p:nvGraphicFramePr>
        <p:xfrm>
          <a:off x="662710" y="273368"/>
          <a:ext cx="10515600" cy="283464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447341159"/>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ObserverPatternDemo</a:t>
                      </a:r>
                      <a:r>
                        <a:rPr lang="en-AU" dirty="0" smtClean="0">
                          <a:effectLst/>
                        </a:rPr>
                        <a:t> </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static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main</a:t>
                      </a:r>
                      <a:r>
                        <a:rPr lang="en-AU" sz="1800" b="1" kern="1200" dirty="0" smtClean="0">
                          <a:solidFill>
                            <a:schemeClr val="lt1"/>
                          </a:solidFill>
                          <a:effectLst/>
                          <a:latin typeface="+mn-lt"/>
                          <a:ea typeface="+mn-ea"/>
                          <a:cs typeface="+mn-cs"/>
                        </a:rPr>
                        <a:t>(String[]</a:t>
                      </a:r>
                      <a:r>
                        <a:rPr lang="en-AU" dirty="0" smtClean="0">
                          <a:effectLst/>
                        </a:rPr>
                        <a:t> </a:t>
                      </a:r>
                      <a:r>
                        <a:rPr lang="en-AU" dirty="0" err="1" smtClean="0">
                          <a:effectLst/>
                        </a:rPr>
                        <a:t>args</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Subject</a:t>
                      </a:r>
                      <a:r>
                        <a:rPr lang="en-AU" dirty="0" smtClean="0">
                          <a:effectLst/>
                        </a:rPr>
                        <a:t> </a:t>
                      </a:r>
                      <a:r>
                        <a:rPr lang="en-AU" dirty="0" err="1" smtClean="0">
                          <a:effectLst/>
                        </a:rPr>
                        <a:t>subject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smtClean="0">
                          <a:solidFill>
                            <a:schemeClr val="lt1"/>
                          </a:solidFill>
                          <a:effectLst/>
                          <a:latin typeface="+mn-lt"/>
                          <a:ea typeface="+mn-ea"/>
                          <a:cs typeface="+mn-cs"/>
                        </a:rPr>
                        <a:t>Subject();</a:t>
                      </a:r>
                    </a:p>
                    <a:p>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HexaObserver</a:t>
                      </a:r>
                      <a:r>
                        <a:rPr lang="en-AU" sz="1800" b="1" kern="1200" dirty="0" smtClean="0">
                          <a:solidFill>
                            <a:schemeClr val="lt1"/>
                          </a:solidFill>
                          <a:effectLst/>
                          <a:latin typeface="+mn-lt"/>
                          <a:ea typeface="+mn-ea"/>
                          <a:cs typeface="+mn-cs"/>
                        </a:rPr>
                        <a:t>(</a:t>
                      </a:r>
                      <a:r>
                        <a:rPr lang="en-AU" dirty="0" smtClean="0">
                          <a:effectLst/>
                        </a:rPr>
                        <a:t>subject</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OctalObserver</a:t>
                      </a:r>
                      <a:r>
                        <a:rPr lang="en-AU" sz="1800" b="1" kern="1200" dirty="0" smtClean="0">
                          <a:solidFill>
                            <a:schemeClr val="lt1"/>
                          </a:solidFill>
                          <a:effectLst/>
                          <a:latin typeface="+mn-lt"/>
                          <a:ea typeface="+mn-ea"/>
                          <a:cs typeface="+mn-cs"/>
                        </a:rPr>
                        <a:t>(</a:t>
                      </a:r>
                      <a:r>
                        <a:rPr lang="en-AU" dirty="0" smtClean="0">
                          <a:effectLst/>
                        </a:rPr>
                        <a:t>subject</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BinaryObserver</a:t>
                      </a:r>
                      <a:r>
                        <a:rPr lang="en-AU" sz="1800" b="1" kern="1200" dirty="0" smtClean="0">
                          <a:solidFill>
                            <a:schemeClr val="lt1"/>
                          </a:solidFill>
                          <a:effectLst/>
                          <a:latin typeface="+mn-lt"/>
                          <a:ea typeface="+mn-ea"/>
                          <a:cs typeface="+mn-cs"/>
                        </a:rPr>
                        <a:t>(</a:t>
                      </a:r>
                      <a:r>
                        <a:rPr lang="en-AU" dirty="0" smtClean="0">
                          <a:effectLst/>
                        </a:rPr>
                        <a:t>subject</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("First state change: 15");</a:t>
                      </a:r>
                      <a:r>
                        <a:rPr lang="en-AU" dirty="0" smtClean="0">
                          <a:effectLst/>
                        </a:rPr>
                        <a:t> </a:t>
                      </a:r>
                    </a:p>
                    <a:p>
                      <a:r>
                        <a:rPr lang="en-AU" dirty="0" err="1" smtClean="0">
                          <a:effectLst/>
                        </a:rPr>
                        <a:t>subject</a:t>
                      </a:r>
                      <a:r>
                        <a:rPr lang="en-AU" sz="1800" b="1" kern="1200" dirty="0" err="1" smtClean="0">
                          <a:solidFill>
                            <a:schemeClr val="lt1"/>
                          </a:solidFill>
                          <a:effectLst/>
                          <a:latin typeface="+mn-lt"/>
                          <a:ea typeface="+mn-ea"/>
                          <a:cs typeface="+mn-cs"/>
                        </a:rPr>
                        <a:t>.</a:t>
                      </a:r>
                      <a:r>
                        <a:rPr lang="en-AU" dirty="0" err="1" smtClean="0">
                          <a:effectLst/>
                        </a:rPr>
                        <a:t>setState</a:t>
                      </a:r>
                      <a:r>
                        <a:rPr lang="en-AU" sz="1800" b="1" kern="1200" dirty="0" smtClean="0">
                          <a:solidFill>
                            <a:schemeClr val="lt1"/>
                          </a:solidFill>
                          <a:effectLst/>
                          <a:latin typeface="+mn-lt"/>
                          <a:ea typeface="+mn-ea"/>
                          <a:cs typeface="+mn-cs"/>
                        </a:rPr>
                        <a:t>(15);</a:t>
                      </a:r>
                      <a:r>
                        <a:rPr lang="en-AU" dirty="0" smtClean="0">
                          <a:effectLst/>
                        </a:rPr>
                        <a:t> </a:t>
                      </a: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("Second state change: 10");</a:t>
                      </a:r>
                      <a:r>
                        <a:rPr lang="en-AU" dirty="0" smtClean="0">
                          <a:effectLst/>
                        </a:rPr>
                        <a:t> </a:t>
                      </a:r>
                    </a:p>
                    <a:p>
                      <a:r>
                        <a:rPr lang="en-AU" dirty="0" err="1" smtClean="0">
                          <a:effectLst/>
                        </a:rPr>
                        <a:t>subject</a:t>
                      </a:r>
                      <a:r>
                        <a:rPr lang="en-AU" sz="1800" b="1" kern="1200" dirty="0" err="1" smtClean="0">
                          <a:solidFill>
                            <a:schemeClr val="lt1"/>
                          </a:solidFill>
                          <a:effectLst/>
                          <a:latin typeface="+mn-lt"/>
                          <a:ea typeface="+mn-ea"/>
                          <a:cs typeface="+mn-cs"/>
                        </a:rPr>
                        <a:t>.</a:t>
                      </a:r>
                      <a:r>
                        <a:rPr lang="en-AU" dirty="0" err="1" smtClean="0">
                          <a:effectLst/>
                        </a:rPr>
                        <a:t>setState</a:t>
                      </a:r>
                      <a:r>
                        <a:rPr lang="en-AU" sz="1800" b="1" kern="1200" dirty="0" smtClean="0">
                          <a:solidFill>
                            <a:schemeClr val="lt1"/>
                          </a:solidFill>
                          <a:effectLst/>
                          <a:latin typeface="+mn-lt"/>
                          <a:ea typeface="+mn-ea"/>
                          <a:cs typeface="+mn-cs"/>
                        </a:rPr>
                        <a:t>(10);</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3538480631"/>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463351194"/>
              </p:ext>
            </p:extLst>
          </p:nvPr>
        </p:nvGraphicFramePr>
        <p:xfrm>
          <a:off x="662710" y="3869266"/>
          <a:ext cx="8128000" cy="22860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227394720"/>
                    </a:ext>
                  </a:extLst>
                </a:gridCol>
              </a:tblGrid>
              <a:tr h="370840">
                <a:tc>
                  <a:txBody>
                    <a:bodyPr/>
                    <a:lstStyle/>
                    <a:p>
                      <a:r>
                        <a:rPr lang="en-AU" dirty="0" smtClean="0"/>
                        <a:t>First state change: 15 </a:t>
                      </a:r>
                    </a:p>
                    <a:p>
                      <a:r>
                        <a:rPr lang="en-AU" dirty="0" smtClean="0"/>
                        <a:t>Hex String: F </a:t>
                      </a:r>
                    </a:p>
                    <a:p>
                      <a:r>
                        <a:rPr lang="en-AU" dirty="0" smtClean="0"/>
                        <a:t>Octal String: 17 </a:t>
                      </a:r>
                    </a:p>
                    <a:p>
                      <a:r>
                        <a:rPr lang="en-AU" dirty="0" smtClean="0"/>
                        <a:t>Binary String: 1111 </a:t>
                      </a:r>
                    </a:p>
                    <a:p>
                      <a:r>
                        <a:rPr lang="en-AU" dirty="0" smtClean="0"/>
                        <a:t>Second state change: 10 </a:t>
                      </a:r>
                    </a:p>
                    <a:p>
                      <a:r>
                        <a:rPr lang="en-AU" dirty="0" smtClean="0"/>
                        <a:t>Hex String: A </a:t>
                      </a:r>
                    </a:p>
                    <a:p>
                      <a:r>
                        <a:rPr lang="en-AU" dirty="0" smtClean="0"/>
                        <a:t>Octal String: 12 </a:t>
                      </a:r>
                    </a:p>
                    <a:p>
                      <a:r>
                        <a:rPr lang="en-AU" dirty="0" smtClean="0"/>
                        <a:t>Binary String: 1010</a:t>
                      </a:r>
                      <a:endParaRPr lang="en-AU" dirty="0"/>
                    </a:p>
                  </a:txBody>
                  <a:tcPr/>
                </a:tc>
                <a:extLst>
                  <a:ext uri="{0D108BD9-81ED-4DB2-BD59-A6C34878D82A}">
                    <a16:rowId xmlns:a16="http://schemas.microsoft.com/office/drawing/2014/main" val="780406872"/>
                  </a:ext>
                </a:extLst>
              </a:tr>
            </a:tbl>
          </a:graphicData>
        </a:graphic>
      </p:graphicFrame>
      <p:sp>
        <p:nvSpPr>
          <p:cNvPr id="5" name="Rectangle 4"/>
          <p:cNvSpPr/>
          <p:nvPr/>
        </p:nvSpPr>
        <p:spPr>
          <a:xfrm>
            <a:off x="662710" y="3441869"/>
            <a:ext cx="856325" cy="369332"/>
          </a:xfrm>
          <a:prstGeom prst="rect">
            <a:avLst/>
          </a:prstGeom>
          <a:noFill/>
        </p:spPr>
        <p:txBody>
          <a:bodyPr wrap="none" lIns="91440" tIns="45720" rIns="91440" bIns="45720">
            <a:spAutoFit/>
          </a:bodyPr>
          <a:lstStyle/>
          <a:p>
            <a:pPr algn="ctr"/>
            <a:r>
              <a:rPr lang="en-US" b="0" cap="none" spc="0" dirty="0" smtClean="0">
                <a:ln w="0"/>
                <a:solidFill>
                  <a:schemeClr val="tx1"/>
                </a:solidFill>
                <a:effectLst>
                  <a:outerShdw blurRad="38100" dist="19050" dir="2700000" algn="tl" rotWithShape="0">
                    <a:schemeClr val="dk1">
                      <a:alpha val="40000"/>
                    </a:schemeClr>
                  </a:outerShdw>
                </a:effectLst>
              </a:rPr>
              <a:t>Output</a:t>
            </a:r>
            <a:endParaRPr 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9039829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Template Method</a:t>
            </a:r>
            <a:endParaRPr lang="en-AU" dirty="0"/>
          </a:p>
        </p:txBody>
      </p:sp>
      <p:sp>
        <p:nvSpPr>
          <p:cNvPr id="3" name="Content Placeholder 2"/>
          <p:cNvSpPr>
            <a:spLocks noGrp="1"/>
          </p:cNvSpPr>
          <p:nvPr>
            <p:ph idx="1"/>
          </p:nvPr>
        </p:nvSpPr>
        <p:spPr/>
        <p:txBody>
          <a:bodyPr/>
          <a:lstStyle/>
          <a:p>
            <a:r>
              <a:rPr lang="en-AU" dirty="0" smtClean="0"/>
              <a:t>In template method you have one abstract template method in abstract class , and steps methods in child's . </a:t>
            </a:r>
            <a:r>
              <a:rPr lang="en-AU" dirty="0"/>
              <a:t> The steps (methods) of the algorithm are declared in the abstract class,</a:t>
            </a:r>
            <a:endParaRPr lang="en-AU" dirty="0"/>
          </a:p>
        </p:txBody>
      </p:sp>
    </p:spTree>
    <p:extLst>
      <p:ext uri="{BB962C8B-B14F-4D97-AF65-F5344CB8AC3E}">
        <p14:creationId xmlns:p14="http://schemas.microsoft.com/office/powerpoint/2010/main" val="25618442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75257544"/>
              </p:ext>
            </p:extLst>
          </p:nvPr>
        </p:nvGraphicFramePr>
        <p:xfrm>
          <a:off x="369454" y="85104"/>
          <a:ext cx="10515600" cy="33832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2234300930"/>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abstract</a:t>
                      </a:r>
                      <a:r>
                        <a:rPr lang="en-AU" dirty="0" smtClean="0"/>
                        <a:t> </a:t>
                      </a:r>
                      <a:r>
                        <a:rPr lang="en-AU" sz="1800" b="1" kern="1200" dirty="0" smtClean="0">
                          <a:solidFill>
                            <a:schemeClr val="lt1"/>
                          </a:solidFill>
                          <a:effectLst/>
                          <a:latin typeface="+mn-lt"/>
                          <a:ea typeface="+mn-ea"/>
                          <a:cs typeface="+mn-cs"/>
                        </a:rPr>
                        <a:t>class</a:t>
                      </a:r>
                      <a:r>
                        <a:rPr lang="en-AU" dirty="0" smtClean="0"/>
                        <a:t> Meal { </a:t>
                      </a:r>
                    </a:p>
                    <a:p>
                      <a:r>
                        <a:rPr lang="en-AU" sz="1800" b="1" kern="1200" dirty="0" smtClean="0">
                          <a:solidFill>
                            <a:schemeClr val="lt1"/>
                          </a:solidFill>
                          <a:effectLst/>
                          <a:latin typeface="+mn-lt"/>
                          <a:ea typeface="+mn-ea"/>
                          <a:cs typeface="+mn-cs"/>
                        </a:rPr>
                        <a:t>// template method</a:t>
                      </a:r>
                      <a:r>
                        <a:rPr lang="en-AU" dirty="0" smtClean="0"/>
                        <a:t> </a:t>
                      </a:r>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final</a:t>
                      </a:r>
                      <a:r>
                        <a:rPr lang="en-AU" dirty="0" smtClean="0"/>
                        <a:t> </a:t>
                      </a:r>
                      <a:r>
                        <a:rPr lang="en-AU" sz="1800" b="1" kern="1200" dirty="0" smtClean="0">
                          <a:solidFill>
                            <a:schemeClr val="lt1"/>
                          </a:solidFill>
                          <a:effectLst/>
                          <a:latin typeface="+mn-lt"/>
                          <a:ea typeface="+mn-ea"/>
                          <a:cs typeface="+mn-cs"/>
                        </a:rPr>
                        <a:t>void</a:t>
                      </a:r>
                      <a:r>
                        <a:rPr lang="en-AU" dirty="0" smtClean="0"/>
                        <a:t> </a:t>
                      </a:r>
                      <a:r>
                        <a:rPr lang="en-AU" dirty="0" err="1" smtClean="0"/>
                        <a:t>doMeal</a:t>
                      </a:r>
                      <a:r>
                        <a:rPr lang="en-AU" dirty="0" smtClean="0"/>
                        <a:t>() { </a:t>
                      </a:r>
                    </a:p>
                    <a:p>
                      <a:r>
                        <a:rPr lang="en-AU" dirty="0" smtClean="0"/>
                        <a:t>    </a:t>
                      </a:r>
                      <a:r>
                        <a:rPr lang="en-AU" dirty="0" err="1" smtClean="0"/>
                        <a:t>prepareIngredients</a:t>
                      </a:r>
                      <a:r>
                        <a:rPr lang="en-AU" dirty="0" smtClean="0"/>
                        <a:t>(); </a:t>
                      </a:r>
                    </a:p>
                    <a:p>
                      <a:r>
                        <a:rPr lang="en-AU" dirty="0" smtClean="0"/>
                        <a:t>    cook(); </a:t>
                      </a:r>
                    </a:p>
                    <a:p>
                      <a:r>
                        <a:rPr lang="en-AU" dirty="0" smtClean="0"/>
                        <a:t>    eat(); </a:t>
                      </a:r>
                    </a:p>
                    <a:p>
                      <a:r>
                        <a:rPr lang="en-AU" dirty="0" smtClean="0"/>
                        <a:t>    </a:t>
                      </a:r>
                      <a:r>
                        <a:rPr lang="en-AU" dirty="0" err="1" smtClean="0"/>
                        <a:t>cleanUp</a:t>
                      </a:r>
                      <a:r>
                        <a:rPr lang="en-AU" dirty="0" smtClean="0"/>
                        <a:t>(); </a:t>
                      </a:r>
                    </a:p>
                    <a:p>
                      <a:r>
                        <a:rPr lang="en-AU" dirty="0" smtClean="0"/>
                        <a:t>}</a:t>
                      </a:r>
                    </a:p>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abstract</a:t>
                      </a:r>
                      <a:r>
                        <a:rPr lang="en-AU" dirty="0" smtClean="0"/>
                        <a:t> </a:t>
                      </a:r>
                      <a:r>
                        <a:rPr lang="en-AU" sz="1800" b="1" kern="1200" dirty="0" smtClean="0">
                          <a:solidFill>
                            <a:schemeClr val="lt1"/>
                          </a:solidFill>
                          <a:effectLst/>
                          <a:latin typeface="+mn-lt"/>
                          <a:ea typeface="+mn-ea"/>
                          <a:cs typeface="+mn-cs"/>
                        </a:rPr>
                        <a:t>void</a:t>
                      </a:r>
                      <a:r>
                        <a:rPr lang="en-AU" dirty="0" smtClean="0"/>
                        <a:t> </a:t>
                      </a:r>
                      <a:r>
                        <a:rPr lang="en-AU" dirty="0" err="1" smtClean="0"/>
                        <a:t>prepareIngredients</a:t>
                      </a:r>
                      <a:r>
                        <a:rPr lang="en-AU" dirty="0" smtClean="0"/>
                        <a:t>();</a:t>
                      </a:r>
                    </a:p>
                    <a:p>
                      <a:r>
                        <a:rPr lang="en-AU" dirty="0" smtClean="0"/>
                        <a:t> </a:t>
                      </a:r>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abstract</a:t>
                      </a:r>
                      <a:r>
                        <a:rPr lang="en-AU" dirty="0" smtClean="0"/>
                        <a:t> </a:t>
                      </a:r>
                      <a:r>
                        <a:rPr lang="en-AU" sz="1800" b="1" kern="1200" dirty="0" smtClean="0">
                          <a:solidFill>
                            <a:schemeClr val="lt1"/>
                          </a:solidFill>
                          <a:effectLst/>
                          <a:latin typeface="+mn-lt"/>
                          <a:ea typeface="+mn-ea"/>
                          <a:cs typeface="+mn-cs"/>
                        </a:rPr>
                        <a:t>void</a:t>
                      </a:r>
                      <a:r>
                        <a:rPr lang="en-AU" dirty="0" smtClean="0"/>
                        <a:t> cook();</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abstract</a:t>
                      </a:r>
                      <a:r>
                        <a:rPr lang="en-AU" dirty="0" smtClean="0"/>
                        <a:t> </a:t>
                      </a:r>
                      <a:r>
                        <a:rPr lang="en-AU" sz="1800" b="1" kern="1200" dirty="0" smtClean="0">
                          <a:solidFill>
                            <a:schemeClr val="lt1"/>
                          </a:solidFill>
                          <a:effectLst/>
                          <a:latin typeface="+mn-lt"/>
                          <a:ea typeface="+mn-ea"/>
                          <a:cs typeface="+mn-cs"/>
                        </a:rPr>
                        <a:t>void</a:t>
                      </a:r>
                      <a:r>
                        <a:rPr lang="en-AU" dirty="0" smtClean="0"/>
                        <a:t> </a:t>
                      </a:r>
                      <a:r>
                        <a:rPr lang="en-AU" dirty="0" err="1" smtClean="0"/>
                        <a:t>cleanUp</a:t>
                      </a:r>
                      <a:r>
                        <a:rPr lang="en-AU" dirty="0" smtClean="0"/>
                        <a:t>();</a:t>
                      </a:r>
                      <a:endParaRPr lang="en-AU" dirty="0" smtClean="0"/>
                    </a:p>
                    <a:p>
                      <a:r>
                        <a:rPr lang="en-AU" dirty="0" smtClean="0"/>
                        <a:t> </a:t>
                      </a:r>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void</a:t>
                      </a:r>
                      <a:r>
                        <a:rPr lang="en-AU" dirty="0" smtClean="0"/>
                        <a:t> eat() { </a:t>
                      </a:r>
                      <a:r>
                        <a:rPr lang="en-AU" dirty="0" err="1" smtClean="0"/>
                        <a:t>System.out.println</a:t>
                      </a:r>
                      <a:r>
                        <a:rPr lang="en-AU" dirty="0" smtClean="0"/>
                        <a:t>(</a:t>
                      </a:r>
                      <a:r>
                        <a:rPr lang="en-AU" sz="1800" b="1" kern="1200" dirty="0" smtClean="0">
                          <a:solidFill>
                            <a:schemeClr val="lt1"/>
                          </a:solidFill>
                          <a:effectLst/>
                          <a:latin typeface="+mn-lt"/>
                          <a:ea typeface="+mn-ea"/>
                          <a:cs typeface="+mn-cs"/>
                        </a:rPr>
                        <a:t>"</a:t>
                      </a:r>
                      <a:r>
                        <a:rPr lang="en-AU" sz="1800" b="1" kern="1200" dirty="0" err="1" smtClean="0">
                          <a:solidFill>
                            <a:schemeClr val="lt1"/>
                          </a:solidFill>
                          <a:effectLst/>
                          <a:latin typeface="+mn-lt"/>
                          <a:ea typeface="+mn-ea"/>
                          <a:cs typeface="+mn-cs"/>
                        </a:rPr>
                        <a:t>Mmm</a:t>
                      </a:r>
                      <a:r>
                        <a:rPr lang="en-AU" sz="1800" b="1" kern="1200" dirty="0" smtClean="0">
                          <a:solidFill>
                            <a:schemeClr val="lt1"/>
                          </a:solidFill>
                          <a:effectLst/>
                          <a:latin typeface="+mn-lt"/>
                          <a:ea typeface="+mn-ea"/>
                          <a:cs typeface="+mn-cs"/>
                        </a:rPr>
                        <a:t>, that's good"</a:t>
                      </a:r>
                      <a:r>
                        <a:rPr lang="en-AU" dirty="0" smtClean="0"/>
                        <a:t>); } </a:t>
                      </a:r>
                    </a:p>
                    <a:p>
                      <a:r>
                        <a:rPr lang="en-AU" dirty="0" smtClean="0"/>
                        <a:t>}</a:t>
                      </a:r>
                      <a:endParaRPr lang="en-AU" dirty="0"/>
                    </a:p>
                  </a:txBody>
                  <a:tcPr/>
                </a:tc>
                <a:extLst>
                  <a:ext uri="{0D108BD9-81ED-4DB2-BD59-A6C34878D82A}">
                    <a16:rowId xmlns:a16="http://schemas.microsoft.com/office/drawing/2014/main" val="319319938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22343915"/>
              </p:ext>
            </p:extLst>
          </p:nvPr>
        </p:nvGraphicFramePr>
        <p:xfrm>
          <a:off x="369454" y="3644645"/>
          <a:ext cx="10984345" cy="3108960"/>
        </p:xfrm>
        <a:graphic>
          <a:graphicData uri="http://schemas.openxmlformats.org/drawingml/2006/table">
            <a:tbl>
              <a:tblPr firstRow="1" bandRow="1">
                <a:tableStyleId>{5C22544A-7EE6-4342-B048-85BDC9FD1C3A}</a:tableStyleId>
              </a:tblPr>
              <a:tblGrid>
                <a:gridCol w="10984345">
                  <a:extLst>
                    <a:ext uri="{9D8B030D-6E8A-4147-A177-3AD203B41FA5}">
                      <a16:colId xmlns:a16="http://schemas.microsoft.com/office/drawing/2014/main" val="2351151646"/>
                    </a:ext>
                  </a:extLst>
                </a:gridCol>
              </a:tblGrid>
              <a:tr h="2783863">
                <a:tc>
                  <a:txBody>
                    <a:bodyPr/>
                    <a:lstStyle/>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class</a:t>
                      </a:r>
                      <a:r>
                        <a:rPr lang="en-AU" dirty="0" smtClean="0"/>
                        <a:t> </a:t>
                      </a:r>
                      <a:r>
                        <a:rPr lang="en-AU" dirty="0" err="1" smtClean="0"/>
                        <a:t>HamburgerMeal</a:t>
                      </a:r>
                      <a:r>
                        <a:rPr lang="en-AU" dirty="0" smtClean="0"/>
                        <a:t> </a:t>
                      </a:r>
                      <a:r>
                        <a:rPr lang="en-AU" sz="1800" b="1" kern="1200" dirty="0" smtClean="0">
                          <a:solidFill>
                            <a:schemeClr val="lt1"/>
                          </a:solidFill>
                          <a:effectLst/>
                          <a:latin typeface="+mn-lt"/>
                          <a:ea typeface="+mn-ea"/>
                          <a:cs typeface="+mn-cs"/>
                        </a:rPr>
                        <a:t>extends</a:t>
                      </a:r>
                      <a:r>
                        <a:rPr lang="en-AU" dirty="0" smtClean="0"/>
                        <a:t> Meal { </a:t>
                      </a:r>
                    </a:p>
                    <a:p>
                      <a:r>
                        <a:rPr lang="en-AU" dirty="0" smtClean="0"/>
                        <a:t>@Override </a:t>
                      </a:r>
                    </a:p>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void</a:t>
                      </a:r>
                      <a:r>
                        <a:rPr lang="en-AU" dirty="0" smtClean="0"/>
                        <a:t> </a:t>
                      </a:r>
                      <a:r>
                        <a:rPr lang="en-AU" dirty="0" err="1" smtClean="0"/>
                        <a:t>prepareIngredients</a:t>
                      </a:r>
                      <a:r>
                        <a:rPr lang="en-AU" dirty="0" smtClean="0"/>
                        <a:t>() { </a:t>
                      </a:r>
                    </a:p>
                    <a:p>
                      <a:r>
                        <a:rPr lang="en-AU" dirty="0" err="1" smtClean="0"/>
                        <a:t>System.out.println</a:t>
                      </a:r>
                      <a:r>
                        <a:rPr lang="en-AU" dirty="0" smtClean="0"/>
                        <a:t>(</a:t>
                      </a:r>
                      <a:r>
                        <a:rPr lang="en-AU" sz="1800" b="1" kern="1200" dirty="0" smtClean="0">
                          <a:solidFill>
                            <a:schemeClr val="lt1"/>
                          </a:solidFill>
                          <a:effectLst/>
                          <a:latin typeface="+mn-lt"/>
                          <a:ea typeface="+mn-ea"/>
                          <a:cs typeface="+mn-cs"/>
                        </a:rPr>
                        <a:t>"Getting burgers, buns, and </a:t>
                      </a:r>
                      <a:r>
                        <a:rPr lang="en-AU" sz="1800" b="1" kern="1200" dirty="0" err="1" smtClean="0">
                          <a:solidFill>
                            <a:schemeClr val="lt1"/>
                          </a:solidFill>
                          <a:effectLst/>
                          <a:latin typeface="+mn-lt"/>
                          <a:ea typeface="+mn-ea"/>
                          <a:cs typeface="+mn-cs"/>
                        </a:rPr>
                        <a:t>french</a:t>
                      </a:r>
                      <a:r>
                        <a:rPr lang="en-AU" sz="1800" b="1" kern="1200" dirty="0" smtClean="0">
                          <a:solidFill>
                            <a:schemeClr val="lt1"/>
                          </a:solidFill>
                          <a:effectLst/>
                          <a:latin typeface="+mn-lt"/>
                          <a:ea typeface="+mn-ea"/>
                          <a:cs typeface="+mn-cs"/>
                        </a:rPr>
                        <a:t> fries"</a:t>
                      </a:r>
                      <a:r>
                        <a:rPr lang="en-AU" dirty="0" smtClean="0"/>
                        <a:t>); } </a:t>
                      </a:r>
                    </a:p>
                    <a:p>
                      <a:r>
                        <a:rPr lang="en-AU" dirty="0" smtClean="0"/>
                        <a:t>@Override </a:t>
                      </a:r>
                    </a:p>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void</a:t>
                      </a:r>
                      <a:r>
                        <a:rPr lang="en-AU" dirty="0" smtClean="0"/>
                        <a:t> cook() { </a:t>
                      </a:r>
                    </a:p>
                    <a:p>
                      <a:r>
                        <a:rPr lang="en-AU" dirty="0" err="1" smtClean="0"/>
                        <a:t>System.out.println</a:t>
                      </a:r>
                      <a:r>
                        <a:rPr lang="en-AU" dirty="0" smtClean="0"/>
                        <a:t>(</a:t>
                      </a:r>
                      <a:r>
                        <a:rPr lang="en-AU" sz="1800" b="1" kern="1200" dirty="0" smtClean="0">
                          <a:solidFill>
                            <a:schemeClr val="lt1"/>
                          </a:solidFill>
                          <a:effectLst/>
                          <a:latin typeface="+mn-lt"/>
                          <a:ea typeface="+mn-ea"/>
                          <a:cs typeface="+mn-cs"/>
                        </a:rPr>
                        <a:t>"Cooking burgers on grill and fries in oven"</a:t>
                      </a:r>
                      <a:r>
                        <a:rPr lang="en-AU" dirty="0" smtClean="0"/>
                        <a:t>); } </a:t>
                      </a:r>
                    </a:p>
                    <a:p>
                      <a:r>
                        <a:rPr lang="en-AU" dirty="0" smtClean="0"/>
                        <a:t>@Override </a:t>
                      </a:r>
                    </a:p>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void</a:t>
                      </a:r>
                      <a:r>
                        <a:rPr lang="en-AU" dirty="0" smtClean="0"/>
                        <a:t> </a:t>
                      </a:r>
                      <a:r>
                        <a:rPr lang="en-AU" dirty="0" err="1" smtClean="0"/>
                        <a:t>cleanUp</a:t>
                      </a:r>
                      <a:r>
                        <a:rPr lang="en-AU" dirty="0" smtClean="0"/>
                        <a:t>() { </a:t>
                      </a:r>
                    </a:p>
                    <a:p>
                      <a:r>
                        <a:rPr lang="en-AU" dirty="0" err="1" smtClean="0"/>
                        <a:t>System.out.println</a:t>
                      </a:r>
                      <a:r>
                        <a:rPr lang="en-AU" dirty="0" smtClean="0"/>
                        <a:t>(</a:t>
                      </a:r>
                      <a:r>
                        <a:rPr lang="en-AU" sz="1800" b="1" kern="1200" dirty="0" smtClean="0">
                          <a:solidFill>
                            <a:schemeClr val="lt1"/>
                          </a:solidFill>
                          <a:effectLst/>
                          <a:latin typeface="+mn-lt"/>
                          <a:ea typeface="+mn-ea"/>
                          <a:cs typeface="+mn-cs"/>
                        </a:rPr>
                        <a:t>"Throwing away paper plates"</a:t>
                      </a:r>
                      <a:r>
                        <a:rPr lang="en-AU" dirty="0" smtClean="0"/>
                        <a:t>);</a:t>
                      </a:r>
                    </a:p>
                    <a:p>
                      <a:r>
                        <a:rPr lang="en-AU" dirty="0" smtClean="0"/>
                        <a:t> } }</a:t>
                      </a:r>
                      <a:endParaRPr lang="en-AU" dirty="0"/>
                    </a:p>
                  </a:txBody>
                  <a:tcPr/>
                </a:tc>
                <a:extLst>
                  <a:ext uri="{0D108BD9-81ED-4DB2-BD59-A6C34878D82A}">
                    <a16:rowId xmlns:a16="http://schemas.microsoft.com/office/drawing/2014/main" val="1950474816"/>
                  </a:ext>
                </a:extLst>
              </a:tr>
            </a:tbl>
          </a:graphicData>
        </a:graphic>
      </p:graphicFrame>
    </p:spTree>
    <p:extLst>
      <p:ext uri="{BB962C8B-B14F-4D97-AF65-F5344CB8AC3E}">
        <p14:creationId xmlns:p14="http://schemas.microsoft.com/office/powerpoint/2010/main" val="40479745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99161320"/>
              </p:ext>
            </p:extLst>
          </p:nvPr>
        </p:nvGraphicFramePr>
        <p:xfrm>
          <a:off x="773545" y="236970"/>
          <a:ext cx="10515600" cy="33832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4069112713"/>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class</a:t>
                      </a:r>
                      <a:r>
                        <a:rPr lang="en-AU" dirty="0" smtClean="0"/>
                        <a:t> </a:t>
                      </a:r>
                      <a:r>
                        <a:rPr lang="en-AU" dirty="0" err="1" smtClean="0"/>
                        <a:t>TacoMeal</a:t>
                      </a:r>
                      <a:r>
                        <a:rPr lang="en-AU" dirty="0" smtClean="0"/>
                        <a:t> </a:t>
                      </a:r>
                      <a:r>
                        <a:rPr lang="en-AU" sz="1800" b="1" kern="1200" dirty="0" smtClean="0">
                          <a:solidFill>
                            <a:schemeClr val="lt1"/>
                          </a:solidFill>
                          <a:effectLst/>
                          <a:latin typeface="+mn-lt"/>
                          <a:ea typeface="+mn-ea"/>
                          <a:cs typeface="+mn-cs"/>
                        </a:rPr>
                        <a:t>extends</a:t>
                      </a:r>
                      <a:r>
                        <a:rPr lang="en-AU" dirty="0" smtClean="0"/>
                        <a:t> Meal { </a:t>
                      </a:r>
                    </a:p>
                    <a:p>
                      <a:r>
                        <a:rPr lang="en-AU" dirty="0" smtClean="0"/>
                        <a:t>@Override </a:t>
                      </a:r>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void</a:t>
                      </a:r>
                      <a:r>
                        <a:rPr lang="en-AU" dirty="0" smtClean="0"/>
                        <a:t> </a:t>
                      </a:r>
                      <a:r>
                        <a:rPr lang="en-AU" dirty="0" err="1" smtClean="0"/>
                        <a:t>prepareIngredients</a:t>
                      </a:r>
                      <a:r>
                        <a:rPr lang="en-AU" dirty="0" smtClean="0"/>
                        <a:t>() { </a:t>
                      </a:r>
                    </a:p>
                    <a:p>
                      <a:r>
                        <a:rPr lang="en-AU" dirty="0" err="1" smtClean="0"/>
                        <a:t>System.out.println</a:t>
                      </a:r>
                      <a:r>
                        <a:rPr lang="en-AU" dirty="0" smtClean="0"/>
                        <a:t>(</a:t>
                      </a:r>
                      <a:r>
                        <a:rPr lang="en-AU" sz="1800" b="1" kern="1200" dirty="0" smtClean="0">
                          <a:solidFill>
                            <a:schemeClr val="lt1"/>
                          </a:solidFill>
                          <a:effectLst/>
                          <a:latin typeface="+mn-lt"/>
                          <a:ea typeface="+mn-ea"/>
                          <a:cs typeface="+mn-cs"/>
                        </a:rPr>
                        <a:t>"Getting ground beef and shells"</a:t>
                      </a:r>
                      <a:r>
                        <a:rPr lang="en-AU" dirty="0" smtClean="0"/>
                        <a:t>); </a:t>
                      </a:r>
                    </a:p>
                    <a:p>
                      <a:r>
                        <a:rPr lang="en-AU" dirty="0" smtClean="0"/>
                        <a:t>} </a:t>
                      </a:r>
                    </a:p>
                    <a:p>
                      <a:r>
                        <a:rPr lang="en-AU" dirty="0" smtClean="0"/>
                        <a:t>@Override </a:t>
                      </a:r>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void</a:t>
                      </a:r>
                      <a:r>
                        <a:rPr lang="en-AU" dirty="0" smtClean="0"/>
                        <a:t> cook() { </a:t>
                      </a:r>
                    </a:p>
                    <a:p>
                      <a:r>
                        <a:rPr lang="en-AU" dirty="0" err="1" smtClean="0"/>
                        <a:t>System.out.println</a:t>
                      </a:r>
                      <a:r>
                        <a:rPr lang="en-AU" dirty="0" smtClean="0"/>
                        <a:t>(</a:t>
                      </a:r>
                      <a:r>
                        <a:rPr lang="en-AU" sz="1800" b="1" kern="1200" dirty="0" smtClean="0">
                          <a:solidFill>
                            <a:schemeClr val="lt1"/>
                          </a:solidFill>
                          <a:effectLst/>
                          <a:latin typeface="+mn-lt"/>
                          <a:ea typeface="+mn-ea"/>
                          <a:cs typeface="+mn-cs"/>
                        </a:rPr>
                        <a:t>"Cooking ground beef in pan"</a:t>
                      </a:r>
                      <a:r>
                        <a:rPr lang="en-AU" dirty="0" smtClean="0"/>
                        <a:t>); </a:t>
                      </a:r>
                    </a:p>
                    <a:p>
                      <a:r>
                        <a:rPr lang="en-AU" dirty="0" smtClean="0"/>
                        <a:t>} </a:t>
                      </a:r>
                    </a:p>
                    <a:p>
                      <a:r>
                        <a:rPr lang="en-AU" dirty="0" smtClean="0"/>
                        <a:t>@Override </a:t>
                      </a:r>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void</a:t>
                      </a:r>
                      <a:r>
                        <a:rPr lang="en-AU" dirty="0" smtClean="0"/>
                        <a:t> eat() { </a:t>
                      </a:r>
                    </a:p>
                    <a:p>
                      <a:r>
                        <a:rPr lang="en-AU" dirty="0" err="1" smtClean="0"/>
                        <a:t>System.out.println</a:t>
                      </a:r>
                      <a:r>
                        <a:rPr lang="en-AU" dirty="0" smtClean="0"/>
                        <a:t>(</a:t>
                      </a:r>
                      <a:r>
                        <a:rPr lang="en-AU" sz="1800" b="1" kern="1200" dirty="0" smtClean="0">
                          <a:solidFill>
                            <a:schemeClr val="lt1"/>
                          </a:solidFill>
                          <a:effectLst/>
                          <a:latin typeface="+mn-lt"/>
                          <a:ea typeface="+mn-ea"/>
                          <a:cs typeface="+mn-cs"/>
                        </a:rPr>
                        <a:t>"The tacos are tasty"</a:t>
                      </a:r>
                      <a:r>
                        <a:rPr lang="en-AU" dirty="0" smtClean="0"/>
                        <a:t>); </a:t>
                      </a:r>
                    </a:p>
                    <a:p>
                      <a:r>
                        <a:rPr lang="en-AU" dirty="0" smtClean="0"/>
                        <a:t>} </a:t>
                      </a:r>
                    </a:p>
                    <a:p>
                      <a:r>
                        <a:rPr lang="en-AU" dirty="0" smtClean="0"/>
                        <a:t>@Override </a:t>
                      </a:r>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void</a:t>
                      </a:r>
                      <a:r>
                        <a:rPr lang="en-AU" dirty="0" smtClean="0"/>
                        <a:t> </a:t>
                      </a:r>
                      <a:r>
                        <a:rPr lang="en-AU" dirty="0" err="1" smtClean="0"/>
                        <a:t>cleanUp</a:t>
                      </a:r>
                      <a:r>
                        <a:rPr lang="en-AU" dirty="0" smtClean="0"/>
                        <a:t>() { </a:t>
                      </a:r>
                    </a:p>
                    <a:p>
                      <a:r>
                        <a:rPr lang="en-AU" dirty="0" err="1" smtClean="0"/>
                        <a:t>System.out.println</a:t>
                      </a:r>
                      <a:r>
                        <a:rPr lang="en-AU" dirty="0" smtClean="0"/>
                        <a:t>(</a:t>
                      </a:r>
                      <a:r>
                        <a:rPr lang="en-AU" sz="1800" b="1" kern="1200" dirty="0" smtClean="0">
                          <a:solidFill>
                            <a:schemeClr val="lt1"/>
                          </a:solidFill>
                          <a:effectLst/>
                          <a:latin typeface="+mn-lt"/>
                          <a:ea typeface="+mn-ea"/>
                          <a:cs typeface="+mn-cs"/>
                        </a:rPr>
                        <a:t>"Doing the dishes"</a:t>
                      </a:r>
                      <a:r>
                        <a:rPr lang="en-AU" dirty="0" smtClean="0"/>
                        <a:t>); } }</a:t>
                      </a:r>
                      <a:endParaRPr lang="en-AU" dirty="0"/>
                    </a:p>
                  </a:txBody>
                  <a:tcPr/>
                </a:tc>
                <a:extLst>
                  <a:ext uri="{0D108BD9-81ED-4DB2-BD59-A6C34878D82A}">
                    <a16:rowId xmlns:a16="http://schemas.microsoft.com/office/drawing/2014/main" val="2009333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13061295"/>
              </p:ext>
            </p:extLst>
          </p:nvPr>
        </p:nvGraphicFramePr>
        <p:xfrm>
          <a:off x="203200" y="4097174"/>
          <a:ext cx="5892800" cy="2560320"/>
        </p:xfrm>
        <a:graphic>
          <a:graphicData uri="http://schemas.openxmlformats.org/drawingml/2006/table">
            <a:tbl>
              <a:tblPr firstRow="1" bandRow="1">
                <a:tableStyleId>{5C22544A-7EE6-4342-B048-85BDC9FD1C3A}</a:tableStyleId>
              </a:tblPr>
              <a:tblGrid>
                <a:gridCol w="5892800">
                  <a:extLst>
                    <a:ext uri="{9D8B030D-6E8A-4147-A177-3AD203B41FA5}">
                      <a16:colId xmlns:a16="http://schemas.microsoft.com/office/drawing/2014/main" val="3988177961"/>
                    </a:ext>
                  </a:extLst>
                </a:gridCol>
              </a:tblGrid>
              <a:tr h="370840">
                <a:tc>
                  <a:txBody>
                    <a:bodyPr/>
                    <a:lstStyle/>
                    <a:p>
                      <a:r>
                        <a:rPr lang="en-AU" dirty="0" smtClean="0"/>
                        <a:t>Getting burgers, buns, and </a:t>
                      </a:r>
                      <a:r>
                        <a:rPr lang="en-AU" dirty="0" err="1" smtClean="0"/>
                        <a:t>french</a:t>
                      </a:r>
                      <a:r>
                        <a:rPr lang="en-AU" dirty="0" smtClean="0"/>
                        <a:t> fries </a:t>
                      </a:r>
                    </a:p>
                    <a:p>
                      <a:r>
                        <a:rPr lang="en-AU" dirty="0" smtClean="0"/>
                        <a:t>Cooking burgers on grill and fries in oven </a:t>
                      </a:r>
                    </a:p>
                    <a:p>
                      <a:r>
                        <a:rPr lang="en-AU" dirty="0" err="1" smtClean="0"/>
                        <a:t>Mmm</a:t>
                      </a:r>
                      <a:r>
                        <a:rPr lang="en-AU" dirty="0" smtClean="0"/>
                        <a:t>, that's good </a:t>
                      </a:r>
                    </a:p>
                    <a:p>
                      <a:r>
                        <a:rPr lang="en-AU" dirty="0" smtClean="0"/>
                        <a:t>Throwing away paper plates </a:t>
                      </a:r>
                    </a:p>
                    <a:p>
                      <a:r>
                        <a:rPr lang="en-AU" dirty="0" smtClean="0"/>
                        <a:t>=======</a:t>
                      </a:r>
                      <a:endParaRPr lang="en-AU" dirty="0" smtClean="0"/>
                    </a:p>
                    <a:p>
                      <a:r>
                        <a:rPr lang="en-AU" dirty="0" smtClean="0"/>
                        <a:t>Getting ground beef and shells </a:t>
                      </a:r>
                    </a:p>
                    <a:p>
                      <a:r>
                        <a:rPr lang="en-AU" dirty="0" smtClean="0"/>
                        <a:t>Cooking ground beef in pan </a:t>
                      </a:r>
                    </a:p>
                    <a:p>
                      <a:r>
                        <a:rPr lang="en-AU" dirty="0" smtClean="0"/>
                        <a:t>The tacos are tasty </a:t>
                      </a:r>
                    </a:p>
                    <a:p>
                      <a:r>
                        <a:rPr lang="en-AU" dirty="0" smtClean="0"/>
                        <a:t>Doing the dishes</a:t>
                      </a:r>
                      <a:endParaRPr lang="en-AU" dirty="0"/>
                    </a:p>
                  </a:txBody>
                  <a:tcPr/>
                </a:tc>
                <a:extLst>
                  <a:ext uri="{0D108BD9-81ED-4DB2-BD59-A6C34878D82A}">
                    <a16:rowId xmlns:a16="http://schemas.microsoft.com/office/drawing/2014/main" val="396821477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641639766"/>
              </p:ext>
            </p:extLst>
          </p:nvPr>
        </p:nvGraphicFramePr>
        <p:xfrm>
          <a:off x="6622472" y="3850794"/>
          <a:ext cx="5190836" cy="2286000"/>
        </p:xfrm>
        <a:graphic>
          <a:graphicData uri="http://schemas.openxmlformats.org/drawingml/2006/table">
            <a:tbl>
              <a:tblPr firstRow="1" bandRow="1">
                <a:tableStyleId>{5C22544A-7EE6-4342-B048-85BDC9FD1C3A}</a:tableStyleId>
              </a:tblPr>
              <a:tblGrid>
                <a:gridCol w="5190836">
                  <a:extLst>
                    <a:ext uri="{9D8B030D-6E8A-4147-A177-3AD203B41FA5}">
                      <a16:colId xmlns:a16="http://schemas.microsoft.com/office/drawing/2014/main" val="2088438984"/>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class</a:t>
                      </a:r>
                      <a:r>
                        <a:rPr lang="en-AU" dirty="0" smtClean="0"/>
                        <a:t> Demo { </a:t>
                      </a:r>
                    </a:p>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static</a:t>
                      </a:r>
                      <a:r>
                        <a:rPr lang="en-AU" dirty="0" smtClean="0"/>
                        <a:t> </a:t>
                      </a:r>
                      <a:r>
                        <a:rPr lang="en-AU" sz="1800" b="1" kern="1200" dirty="0" smtClean="0">
                          <a:solidFill>
                            <a:schemeClr val="lt1"/>
                          </a:solidFill>
                          <a:effectLst/>
                          <a:latin typeface="+mn-lt"/>
                          <a:ea typeface="+mn-ea"/>
                          <a:cs typeface="+mn-cs"/>
                        </a:rPr>
                        <a:t>void</a:t>
                      </a:r>
                      <a:r>
                        <a:rPr lang="en-AU" dirty="0" smtClean="0"/>
                        <a:t> main(String[] </a:t>
                      </a:r>
                      <a:r>
                        <a:rPr lang="en-AU" dirty="0" err="1" smtClean="0"/>
                        <a:t>args</a:t>
                      </a:r>
                      <a:r>
                        <a:rPr lang="en-AU" dirty="0" smtClean="0"/>
                        <a:t>) { </a:t>
                      </a:r>
                    </a:p>
                    <a:p>
                      <a:r>
                        <a:rPr lang="en-AU" dirty="0" smtClean="0"/>
                        <a:t>Meal meal1 = </a:t>
                      </a:r>
                      <a:r>
                        <a:rPr lang="en-AU" sz="1800" b="1" kern="1200" dirty="0" smtClean="0">
                          <a:solidFill>
                            <a:schemeClr val="lt1"/>
                          </a:solidFill>
                          <a:effectLst/>
                          <a:latin typeface="+mn-lt"/>
                          <a:ea typeface="+mn-ea"/>
                          <a:cs typeface="+mn-cs"/>
                        </a:rPr>
                        <a:t>new</a:t>
                      </a:r>
                      <a:r>
                        <a:rPr lang="en-AU" dirty="0" smtClean="0"/>
                        <a:t> </a:t>
                      </a:r>
                      <a:r>
                        <a:rPr lang="en-AU" dirty="0" err="1" smtClean="0"/>
                        <a:t>HamburgerMeal</a:t>
                      </a:r>
                      <a:r>
                        <a:rPr lang="en-AU" dirty="0" smtClean="0"/>
                        <a:t>(); </a:t>
                      </a:r>
                    </a:p>
                    <a:p>
                      <a:r>
                        <a:rPr lang="en-AU" dirty="0" smtClean="0"/>
                        <a:t>meal1.doMeal(); </a:t>
                      </a:r>
                    </a:p>
                    <a:p>
                      <a:r>
                        <a:rPr lang="en-AU" dirty="0" err="1" smtClean="0"/>
                        <a:t>System.out.println</a:t>
                      </a:r>
                      <a:r>
                        <a:rPr lang="en-AU" dirty="0" smtClean="0"/>
                        <a:t>(“=======”); </a:t>
                      </a:r>
                    </a:p>
                    <a:p>
                      <a:r>
                        <a:rPr lang="en-AU" dirty="0" smtClean="0"/>
                        <a:t>Meal meal2 = </a:t>
                      </a:r>
                      <a:r>
                        <a:rPr lang="en-AU" sz="1800" b="1" kern="1200" dirty="0" smtClean="0">
                          <a:solidFill>
                            <a:schemeClr val="lt1"/>
                          </a:solidFill>
                          <a:effectLst/>
                          <a:latin typeface="+mn-lt"/>
                          <a:ea typeface="+mn-ea"/>
                          <a:cs typeface="+mn-cs"/>
                        </a:rPr>
                        <a:t>new</a:t>
                      </a:r>
                      <a:r>
                        <a:rPr lang="en-AU" dirty="0" smtClean="0"/>
                        <a:t> </a:t>
                      </a:r>
                      <a:r>
                        <a:rPr lang="en-AU" dirty="0" err="1" smtClean="0"/>
                        <a:t>TacoMeal</a:t>
                      </a:r>
                      <a:r>
                        <a:rPr lang="en-AU" dirty="0" smtClean="0"/>
                        <a:t>(); </a:t>
                      </a:r>
                    </a:p>
                    <a:p>
                      <a:r>
                        <a:rPr lang="en-AU" dirty="0" smtClean="0"/>
                        <a:t>meal2.doMeal(); </a:t>
                      </a:r>
                    </a:p>
                    <a:p>
                      <a:r>
                        <a:rPr lang="en-AU" dirty="0" smtClean="0"/>
                        <a:t>} }</a:t>
                      </a:r>
                      <a:endParaRPr lang="en-AU" dirty="0"/>
                    </a:p>
                  </a:txBody>
                  <a:tcPr/>
                </a:tc>
                <a:extLst>
                  <a:ext uri="{0D108BD9-81ED-4DB2-BD59-A6C34878D82A}">
                    <a16:rowId xmlns:a16="http://schemas.microsoft.com/office/drawing/2014/main" val="1594309839"/>
                  </a:ext>
                </a:extLst>
              </a:tr>
            </a:tbl>
          </a:graphicData>
        </a:graphic>
      </p:graphicFrame>
    </p:spTree>
    <p:extLst>
      <p:ext uri="{BB962C8B-B14F-4D97-AF65-F5344CB8AC3E}">
        <p14:creationId xmlns:p14="http://schemas.microsoft.com/office/powerpoint/2010/main" val="26188556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0948"/>
          </a:xfrm>
        </p:spPr>
        <p:txBody>
          <a:bodyPr/>
          <a:lstStyle/>
          <a:p>
            <a:r>
              <a:rPr lang="en-AU" dirty="0" err="1" smtClean="0"/>
              <a:t>Momento</a:t>
            </a:r>
            <a:endParaRPr lang="en-AU" dirty="0"/>
          </a:p>
        </p:txBody>
      </p:sp>
      <p:sp>
        <p:nvSpPr>
          <p:cNvPr id="3" name="Content Placeholder 2"/>
          <p:cNvSpPr>
            <a:spLocks noGrp="1"/>
          </p:cNvSpPr>
          <p:nvPr>
            <p:ph idx="1"/>
          </p:nvPr>
        </p:nvSpPr>
        <p:spPr>
          <a:xfrm>
            <a:off x="838200" y="1265382"/>
            <a:ext cx="10515600" cy="4911581"/>
          </a:xfrm>
        </p:spPr>
        <p:txBody>
          <a:bodyPr/>
          <a:lstStyle/>
          <a:p>
            <a:r>
              <a:rPr lang="en-AU" dirty="0"/>
              <a:t>Memento pattern is used to restore state of an object to a previous state. </a:t>
            </a:r>
            <a:endParaRPr lang="en-AU" dirty="0" smtClean="0"/>
          </a:p>
          <a:p>
            <a:r>
              <a:rPr lang="en-AU" dirty="0"/>
              <a:t>Memento pattern uses three actor classes. Memento contains state of an object to be restored. Originator creates and stores states in Memento objects and Caretaker object is responsible to restore object state from Memento. We have created classes </a:t>
            </a:r>
            <a:r>
              <a:rPr lang="en-AU" i="1" dirty="0"/>
              <a:t>Memento</a:t>
            </a:r>
            <a:r>
              <a:rPr lang="en-AU" dirty="0"/>
              <a:t>, </a:t>
            </a:r>
            <a:r>
              <a:rPr lang="en-AU" i="1" dirty="0"/>
              <a:t>Originator</a:t>
            </a:r>
            <a:r>
              <a:rPr lang="en-AU" dirty="0"/>
              <a:t> and </a:t>
            </a:r>
            <a:r>
              <a:rPr lang="en-AU" i="1" dirty="0" err="1"/>
              <a:t>CareTaker</a:t>
            </a:r>
            <a:r>
              <a:rPr lang="en-AU" dirty="0"/>
              <a:t>.</a:t>
            </a:r>
            <a:endParaRPr lang="en-AU" dirty="0"/>
          </a:p>
        </p:txBody>
      </p:sp>
    </p:spTree>
    <p:extLst>
      <p:ext uri="{BB962C8B-B14F-4D97-AF65-F5344CB8AC3E}">
        <p14:creationId xmlns:p14="http://schemas.microsoft.com/office/powerpoint/2010/main" val="23004482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5274672"/>
              </p:ext>
            </p:extLst>
          </p:nvPr>
        </p:nvGraphicFramePr>
        <p:xfrm>
          <a:off x="477982" y="624898"/>
          <a:ext cx="5303982" cy="1737360"/>
        </p:xfrm>
        <a:graphic>
          <a:graphicData uri="http://schemas.openxmlformats.org/drawingml/2006/table">
            <a:tbl>
              <a:tblPr firstRow="1" bandRow="1">
                <a:tableStyleId>{5C22544A-7EE6-4342-B048-85BDC9FD1C3A}</a:tableStyleId>
              </a:tblPr>
              <a:tblGrid>
                <a:gridCol w="5303982">
                  <a:extLst>
                    <a:ext uri="{9D8B030D-6E8A-4147-A177-3AD203B41FA5}">
                      <a16:colId xmlns:a16="http://schemas.microsoft.com/office/drawing/2014/main" val="2955677103"/>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smtClean="0">
                          <a:solidFill>
                            <a:schemeClr val="lt1"/>
                          </a:solidFill>
                          <a:effectLst/>
                          <a:latin typeface="+mn-lt"/>
                          <a:ea typeface="+mn-ea"/>
                          <a:cs typeface="+mn-cs"/>
                        </a:rPr>
                        <a:t>Memento</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smtClean="0">
                          <a:solidFill>
                            <a:schemeClr val="lt1"/>
                          </a:solidFill>
                          <a:effectLst/>
                          <a:latin typeface="+mn-lt"/>
                          <a:ea typeface="+mn-ea"/>
                          <a:cs typeface="+mn-cs"/>
                        </a:rPr>
                        <a:t>String</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Memento(String</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this.</a:t>
                      </a:r>
                      <a:r>
                        <a:rPr lang="en-AU" dirty="0" err="1" smtClean="0">
                          <a:effectLst/>
                        </a:rPr>
                        <a:t>state</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String</a:t>
                      </a:r>
                      <a:r>
                        <a:rPr lang="en-AU" dirty="0" smtClean="0">
                          <a:effectLst/>
                        </a:rPr>
                        <a:t> </a:t>
                      </a:r>
                      <a:r>
                        <a:rPr lang="en-AU" dirty="0" err="1" smtClean="0">
                          <a:effectLst/>
                        </a:rPr>
                        <a:t>getState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return</a:t>
                      </a:r>
                      <a:r>
                        <a:rPr lang="en-AU" dirty="0" smtClean="0">
                          <a:effectLst/>
                        </a:rPr>
                        <a:t> state</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23291523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004370915"/>
              </p:ext>
            </p:extLst>
          </p:nvPr>
        </p:nvGraphicFramePr>
        <p:xfrm>
          <a:off x="6142182" y="128213"/>
          <a:ext cx="5994400" cy="3931920"/>
        </p:xfrm>
        <a:graphic>
          <a:graphicData uri="http://schemas.openxmlformats.org/drawingml/2006/table">
            <a:tbl>
              <a:tblPr firstRow="1" bandRow="1">
                <a:tableStyleId>{5C22544A-7EE6-4342-B048-85BDC9FD1C3A}</a:tableStyleId>
              </a:tblPr>
              <a:tblGrid>
                <a:gridCol w="5994400">
                  <a:extLst>
                    <a:ext uri="{9D8B030D-6E8A-4147-A177-3AD203B41FA5}">
                      <a16:colId xmlns:a16="http://schemas.microsoft.com/office/drawing/2014/main" val="2738460426"/>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smtClean="0">
                          <a:solidFill>
                            <a:schemeClr val="lt1"/>
                          </a:solidFill>
                          <a:effectLst/>
                          <a:latin typeface="+mn-lt"/>
                          <a:ea typeface="+mn-ea"/>
                          <a:cs typeface="+mn-cs"/>
                        </a:rPr>
                        <a:t>Originator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smtClean="0">
                          <a:solidFill>
                            <a:schemeClr val="lt1"/>
                          </a:solidFill>
                          <a:effectLst/>
                          <a:latin typeface="+mn-lt"/>
                          <a:ea typeface="+mn-ea"/>
                          <a:cs typeface="+mn-cs"/>
                        </a:rPr>
                        <a:t>String</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a:t>
                      </a:r>
                      <a:r>
                        <a:rPr lang="en-AU" dirty="0" err="1" smtClean="0">
                          <a:effectLst/>
                        </a:rPr>
                        <a:t>setState</a:t>
                      </a:r>
                      <a:r>
                        <a:rPr lang="en-AU" sz="1800" b="1" kern="1200" dirty="0" smtClean="0">
                          <a:solidFill>
                            <a:schemeClr val="lt1"/>
                          </a:solidFill>
                          <a:effectLst/>
                          <a:latin typeface="+mn-lt"/>
                          <a:ea typeface="+mn-ea"/>
                          <a:cs typeface="+mn-cs"/>
                        </a:rPr>
                        <a:t>(String</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this.</a:t>
                      </a:r>
                      <a:r>
                        <a:rPr lang="en-AU" dirty="0" err="1" smtClean="0">
                          <a:effectLst/>
                        </a:rPr>
                        <a:t>state</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String</a:t>
                      </a:r>
                      <a:r>
                        <a:rPr lang="en-AU" dirty="0" smtClean="0">
                          <a:effectLst/>
                        </a:rPr>
                        <a:t> </a:t>
                      </a:r>
                      <a:r>
                        <a:rPr lang="en-AU" dirty="0" err="1" smtClean="0">
                          <a:effectLst/>
                        </a:rPr>
                        <a:t>getState</a:t>
                      </a:r>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smtClean="0">
                          <a:solidFill>
                            <a:schemeClr val="lt1"/>
                          </a:solidFill>
                          <a:effectLst/>
                          <a:latin typeface="+mn-lt"/>
                          <a:ea typeface="+mn-ea"/>
                          <a:cs typeface="+mn-cs"/>
                        </a:rPr>
                        <a:t>return</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Memento</a:t>
                      </a:r>
                      <a:r>
                        <a:rPr lang="en-AU" dirty="0" smtClean="0">
                          <a:effectLst/>
                        </a:rPr>
                        <a:t> </a:t>
                      </a:r>
                      <a:r>
                        <a:rPr lang="en-AU" dirty="0" err="1" smtClean="0">
                          <a:effectLst/>
                        </a:rPr>
                        <a:t>saveStateToMemento</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return</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smtClean="0">
                          <a:solidFill>
                            <a:schemeClr val="lt1"/>
                          </a:solidFill>
                          <a:effectLst/>
                          <a:latin typeface="+mn-lt"/>
                          <a:ea typeface="+mn-ea"/>
                          <a:cs typeface="+mn-cs"/>
                        </a:rPr>
                        <a:t>Memento(</a:t>
                      </a:r>
                      <a:r>
                        <a:rPr lang="en-AU" dirty="0" smtClean="0">
                          <a:effectLst/>
                        </a:rPr>
                        <a:t>state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a:t>
                      </a:r>
                      <a:r>
                        <a:rPr lang="en-AU" dirty="0" err="1" smtClean="0">
                          <a:effectLst/>
                        </a:rPr>
                        <a:t>getStateFromMemento</a:t>
                      </a:r>
                      <a:r>
                        <a:rPr lang="en-AU" sz="1800" b="1" kern="1200" dirty="0" smtClean="0">
                          <a:solidFill>
                            <a:schemeClr val="lt1"/>
                          </a:solidFill>
                          <a:effectLst/>
                          <a:latin typeface="+mn-lt"/>
                          <a:ea typeface="+mn-ea"/>
                          <a:cs typeface="+mn-cs"/>
                        </a:rPr>
                        <a:t>(Memento</a:t>
                      </a:r>
                      <a:r>
                        <a:rPr lang="en-AU" dirty="0" smtClean="0">
                          <a:effectLst/>
                        </a:rPr>
                        <a:t> memento</a:t>
                      </a:r>
                      <a:r>
                        <a:rPr lang="en-AU" sz="1800" b="1" kern="1200" dirty="0" smtClean="0">
                          <a:solidFill>
                            <a:schemeClr val="lt1"/>
                          </a:solidFill>
                          <a:effectLst/>
                          <a:latin typeface="+mn-lt"/>
                          <a:ea typeface="+mn-ea"/>
                          <a:cs typeface="+mn-cs"/>
                        </a:rPr>
                        <a:t>){</a:t>
                      </a:r>
                      <a:r>
                        <a:rPr lang="en-AU" dirty="0" smtClean="0">
                          <a:effectLst/>
                        </a:rPr>
                        <a:t> </a:t>
                      </a:r>
                    </a:p>
                    <a:p>
                      <a:r>
                        <a:rPr lang="en-AU" dirty="0" smtClean="0">
                          <a:effectLst/>
                        </a:rPr>
                        <a:t>state </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memento</a:t>
                      </a:r>
                      <a:r>
                        <a:rPr lang="en-AU" sz="1800" b="1" kern="1200" dirty="0" err="1" smtClean="0">
                          <a:solidFill>
                            <a:schemeClr val="lt1"/>
                          </a:solidFill>
                          <a:effectLst/>
                          <a:latin typeface="+mn-lt"/>
                          <a:ea typeface="+mn-ea"/>
                          <a:cs typeface="+mn-cs"/>
                        </a:rPr>
                        <a:t>.</a:t>
                      </a:r>
                      <a:r>
                        <a:rPr lang="en-AU" dirty="0" err="1" smtClean="0">
                          <a:effectLst/>
                        </a:rPr>
                        <a:t>getState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94635698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82500713"/>
              </p:ext>
            </p:extLst>
          </p:nvPr>
        </p:nvGraphicFramePr>
        <p:xfrm>
          <a:off x="0" y="4290912"/>
          <a:ext cx="6705600" cy="2560320"/>
        </p:xfrm>
        <a:graphic>
          <a:graphicData uri="http://schemas.openxmlformats.org/drawingml/2006/table">
            <a:tbl>
              <a:tblPr firstRow="1" bandRow="1">
                <a:tableStyleId>{5C22544A-7EE6-4342-B048-85BDC9FD1C3A}</a:tableStyleId>
              </a:tblPr>
              <a:tblGrid>
                <a:gridCol w="6705600">
                  <a:extLst>
                    <a:ext uri="{9D8B030D-6E8A-4147-A177-3AD203B41FA5}">
                      <a16:colId xmlns:a16="http://schemas.microsoft.com/office/drawing/2014/main" val="3792622429"/>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CareTaker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smtClean="0">
                          <a:solidFill>
                            <a:schemeClr val="lt1"/>
                          </a:solidFill>
                          <a:effectLst/>
                          <a:latin typeface="+mn-lt"/>
                          <a:ea typeface="+mn-ea"/>
                          <a:cs typeface="+mn-cs"/>
                        </a:rPr>
                        <a:t>List&lt;Memento&gt;</a:t>
                      </a:r>
                      <a:r>
                        <a:rPr lang="en-AU" dirty="0" smtClean="0">
                          <a:effectLst/>
                        </a:rPr>
                        <a:t> </a:t>
                      </a:r>
                      <a:r>
                        <a:rPr lang="en-AU" dirty="0" err="1" smtClean="0">
                          <a:effectLst/>
                        </a:rPr>
                        <a:t>mementoList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ArrayList</a:t>
                      </a:r>
                      <a:r>
                        <a:rPr lang="en-AU" sz="1800" b="1" kern="1200" dirty="0" smtClean="0">
                          <a:solidFill>
                            <a:schemeClr val="lt1"/>
                          </a:solidFill>
                          <a:effectLst/>
                          <a:latin typeface="+mn-lt"/>
                          <a:ea typeface="+mn-ea"/>
                          <a:cs typeface="+mn-cs"/>
                        </a:rPr>
                        <a:t>&lt;Memento&gt;();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add</a:t>
                      </a:r>
                      <a:r>
                        <a:rPr lang="en-AU" sz="1800" b="1" kern="1200" dirty="0" smtClean="0">
                          <a:solidFill>
                            <a:schemeClr val="lt1"/>
                          </a:solidFill>
                          <a:effectLst/>
                          <a:latin typeface="+mn-lt"/>
                          <a:ea typeface="+mn-ea"/>
                          <a:cs typeface="+mn-cs"/>
                        </a:rPr>
                        <a:t>(Memento</a:t>
                      </a:r>
                      <a:r>
                        <a:rPr lang="en-AU" dirty="0" smtClean="0">
                          <a:effectLst/>
                        </a:rPr>
                        <a:t> state</a:t>
                      </a:r>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mementoList</a:t>
                      </a:r>
                      <a:r>
                        <a:rPr lang="en-AU" sz="1800" b="1" kern="1200" dirty="0" err="1" smtClean="0">
                          <a:solidFill>
                            <a:schemeClr val="lt1"/>
                          </a:solidFill>
                          <a:effectLst/>
                          <a:latin typeface="+mn-lt"/>
                          <a:ea typeface="+mn-ea"/>
                          <a:cs typeface="+mn-cs"/>
                        </a:rPr>
                        <a:t>.</a:t>
                      </a:r>
                      <a:r>
                        <a:rPr lang="en-AU" dirty="0" err="1" smtClean="0">
                          <a:effectLst/>
                        </a:rPr>
                        <a:t>add</a:t>
                      </a:r>
                      <a:r>
                        <a:rPr lang="en-AU" sz="1800" b="1" kern="1200" dirty="0" smtClean="0">
                          <a:solidFill>
                            <a:schemeClr val="lt1"/>
                          </a:solidFill>
                          <a:effectLst/>
                          <a:latin typeface="+mn-lt"/>
                          <a:ea typeface="+mn-ea"/>
                          <a:cs typeface="+mn-cs"/>
                        </a:rPr>
                        <a:t>(</a:t>
                      </a:r>
                      <a:r>
                        <a:rPr lang="en-AU" dirty="0" smtClean="0">
                          <a:effectLst/>
                        </a:rPr>
                        <a:t>state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Memento</a:t>
                      </a:r>
                      <a:r>
                        <a:rPr lang="en-AU" dirty="0" smtClean="0">
                          <a:effectLst/>
                        </a:rPr>
                        <a:t> </a:t>
                      </a:r>
                      <a:r>
                        <a:rPr lang="en-AU" sz="1800" b="1" kern="1200" dirty="0" smtClean="0">
                          <a:solidFill>
                            <a:schemeClr val="lt1"/>
                          </a:solidFill>
                          <a:effectLst/>
                          <a:latin typeface="+mn-lt"/>
                          <a:ea typeface="+mn-ea"/>
                          <a:cs typeface="+mn-cs"/>
                        </a:rPr>
                        <a:t>get(</a:t>
                      </a:r>
                      <a:r>
                        <a:rPr lang="en-AU" sz="1800" b="1" kern="1200" dirty="0" err="1" smtClean="0">
                          <a:solidFill>
                            <a:schemeClr val="lt1"/>
                          </a:solidFill>
                          <a:effectLst/>
                          <a:latin typeface="+mn-lt"/>
                          <a:ea typeface="+mn-ea"/>
                          <a:cs typeface="+mn-cs"/>
                        </a:rPr>
                        <a:t>int</a:t>
                      </a:r>
                      <a:r>
                        <a:rPr lang="en-AU" dirty="0" smtClean="0">
                          <a:effectLst/>
                        </a:rPr>
                        <a:t> index</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return</a:t>
                      </a:r>
                      <a:r>
                        <a:rPr lang="en-AU" dirty="0" smtClean="0">
                          <a:effectLst/>
                        </a:rPr>
                        <a:t> </a:t>
                      </a:r>
                      <a:r>
                        <a:rPr lang="en-AU" dirty="0" err="1" smtClean="0">
                          <a:effectLst/>
                        </a:rPr>
                        <a:t>mementoList</a:t>
                      </a:r>
                      <a:r>
                        <a:rPr lang="en-AU" sz="1800" b="1" kern="1200" dirty="0" err="1" smtClean="0">
                          <a:solidFill>
                            <a:schemeClr val="lt1"/>
                          </a:solidFill>
                          <a:effectLst/>
                          <a:latin typeface="+mn-lt"/>
                          <a:ea typeface="+mn-ea"/>
                          <a:cs typeface="+mn-cs"/>
                        </a:rPr>
                        <a:t>.get</a:t>
                      </a:r>
                      <a:r>
                        <a:rPr lang="en-AU" sz="1800" b="1" kern="1200" dirty="0" smtClean="0">
                          <a:solidFill>
                            <a:schemeClr val="lt1"/>
                          </a:solidFill>
                          <a:effectLst/>
                          <a:latin typeface="+mn-lt"/>
                          <a:ea typeface="+mn-ea"/>
                          <a:cs typeface="+mn-cs"/>
                        </a:rPr>
                        <a:t>(</a:t>
                      </a:r>
                      <a:r>
                        <a:rPr lang="en-AU" dirty="0" smtClean="0">
                          <a:effectLst/>
                        </a:rPr>
                        <a:t>index</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p>
                    <a:p>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2309638075"/>
                  </a:ext>
                </a:extLst>
              </a:tr>
            </a:tbl>
          </a:graphicData>
        </a:graphic>
      </p:graphicFrame>
    </p:spTree>
    <p:extLst>
      <p:ext uri="{BB962C8B-B14F-4D97-AF65-F5344CB8AC3E}">
        <p14:creationId xmlns:p14="http://schemas.microsoft.com/office/powerpoint/2010/main" val="14844631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79282663"/>
              </p:ext>
            </p:extLst>
          </p:nvPr>
        </p:nvGraphicFramePr>
        <p:xfrm>
          <a:off x="653472" y="551006"/>
          <a:ext cx="6597073" cy="4480560"/>
        </p:xfrm>
        <a:graphic>
          <a:graphicData uri="http://schemas.openxmlformats.org/drawingml/2006/table">
            <a:tbl>
              <a:tblPr firstRow="1" bandRow="1">
                <a:tableStyleId>{5C22544A-7EE6-4342-B048-85BDC9FD1C3A}</a:tableStyleId>
              </a:tblPr>
              <a:tblGrid>
                <a:gridCol w="6597073">
                  <a:extLst>
                    <a:ext uri="{9D8B030D-6E8A-4147-A177-3AD203B41FA5}">
                      <a16:colId xmlns:a16="http://schemas.microsoft.com/office/drawing/2014/main" val="2053813501"/>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MementoPatternDemo</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static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main</a:t>
                      </a:r>
                      <a:r>
                        <a:rPr lang="en-AU" sz="1800" b="1" kern="1200" dirty="0" smtClean="0">
                          <a:solidFill>
                            <a:schemeClr val="lt1"/>
                          </a:solidFill>
                          <a:effectLst/>
                          <a:latin typeface="+mn-lt"/>
                          <a:ea typeface="+mn-ea"/>
                          <a:cs typeface="+mn-cs"/>
                        </a:rPr>
                        <a:t>(String[]</a:t>
                      </a:r>
                      <a:r>
                        <a:rPr lang="en-AU" dirty="0" smtClean="0">
                          <a:effectLst/>
                        </a:rPr>
                        <a:t> </a:t>
                      </a:r>
                      <a:r>
                        <a:rPr lang="en-AU" dirty="0" err="1" smtClean="0">
                          <a:effectLst/>
                        </a:rPr>
                        <a:t>args</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Originator</a:t>
                      </a:r>
                      <a:r>
                        <a:rPr lang="en-AU" dirty="0" smtClean="0">
                          <a:effectLst/>
                        </a:rPr>
                        <a:t> </a:t>
                      </a:r>
                      <a:r>
                        <a:rPr lang="en-AU" dirty="0" err="1" smtClean="0">
                          <a:effectLst/>
                        </a:rPr>
                        <a:t>originator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smtClean="0">
                          <a:solidFill>
                            <a:schemeClr val="lt1"/>
                          </a:solidFill>
                          <a:effectLst/>
                          <a:latin typeface="+mn-lt"/>
                          <a:ea typeface="+mn-ea"/>
                          <a:cs typeface="+mn-cs"/>
                        </a:rPr>
                        <a:t>Originator();</a:t>
                      </a:r>
                      <a:r>
                        <a:rPr lang="en-AU" dirty="0" smtClean="0">
                          <a:effectLst/>
                        </a:rPr>
                        <a:t> </a:t>
                      </a:r>
                    </a:p>
                    <a:p>
                      <a:r>
                        <a:rPr lang="en-AU" sz="1800" b="1" kern="1200" dirty="0" err="1" smtClean="0">
                          <a:solidFill>
                            <a:schemeClr val="lt1"/>
                          </a:solidFill>
                          <a:effectLst/>
                          <a:latin typeface="+mn-lt"/>
                          <a:ea typeface="+mn-ea"/>
                          <a:cs typeface="+mn-cs"/>
                        </a:rPr>
                        <a:t>CareTaker</a:t>
                      </a:r>
                      <a:r>
                        <a:rPr lang="en-AU" dirty="0" smtClean="0">
                          <a:effectLst/>
                        </a:rPr>
                        <a:t> </a:t>
                      </a:r>
                      <a:r>
                        <a:rPr lang="en-AU" dirty="0" err="1" smtClean="0">
                          <a:effectLst/>
                        </a:rPr>
                        <a:t>careTaker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CareTaker</a:t>
                      </a:r>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originator</a:t>
                      </a:r>
                      <a:r>
                        <a:rPr lang="en-AU" sz="1800" b="1" kern="1200" dirty="0" err="1" smtClean="0">
                          <a:solidFill>
                            <a:schemeClr val="lt1"/>
                          </a:solidFill>
                          <a:effectLst/>
                          <a:latin typeface="+mn-lt"/>
                          <a:ea typeface="+mn-ea"/>
                          <a:cs typeface="+mn-cs"/>
                        </a:rPr>
                        <a:t>.</a:t>
                      </a:r>
                      <a:r>
                        <a:rPr lang="en-AU" dirty="0" err="1" smtClean="0">
                          <a:effectLst/>
                        </a:rPr>
                        <a:t>setState</a:t>
                      </a:r>
                      <a:r>
                        <a:rPr lang="en-AU" sz="1800" b="1" kern="1200" dirty="0" smtClean="0">
                          <a:solidFill>
                            <a:schemeClr val="lt1"/>
                          </a:solidFill>
                          <a:effectLst/>
                          <a:latin typeface="+mn-lt"/>
                          <a:ea typeface="+mn-ea"/>
                          <a:cs typeface="+mn-cs"/>
                        </a:rPr>
                        <a:t>("State #1");</a:t>
                      </a:r>
                      <a:r>
                        <a:rPr lang="en-AU" dirty="0" smtClean="0">
                          <a:effectLst/>
                        </a:rPr>
                        <a:t> </a:t>
                      </a:r>
                    </a:p>
                    <a:p>
                      <a:r>
                        <a:rPr lang="en-AU" dirty="0" err="1" smtClean="0">
                          <a:effectLst/>
                        </a:rPr>
                        <a:t>originator</a:t>
                      </a:r>
                      <a:r>
                        <a:rPr lang="en-AU" sz="1800" b="1" kern="1200" dirty="0" err="1" smtClean="0">
                          <a:solidFill>
                            <a:schemeClr val="lt1"/>
                          </a:solidFill>
                          <a:effectLst/>
                          <a:latin typeface="+mn-lt"/>
                          <a:ea typeface="+mn-ea"/>
                          <a:cs typeface="+mn-cs"/>
                        </a:rPr>
                        <a:t>.</a:t>
                      </a:r>
                      <a:r>
                        <a:rPr lang="en-AU" dirty="0" err="1" smtClean="0">
                          <a:effectLst/>
                        </a:rPr>
                        <a:t>setState</a:t>
                      </a:r>
                      <a:r>
                        <a:rPr lang="en-AU" sz="1800" b="1" kern="1200" dirty="0" smtClean="0">
                          <a:solidFill>
                            <a:schemeClr val="lt1"/>
                          </a:solidFill>
                          <a:effectLst/>
                          <a:latin typeface="+mn-lt"/>
                          <a:ea typeface="+mn-ea"/>
                          <a:cs typeface="+mn-cs"/>
                        </a:rPr>
                        <a:t>("State #2");</a:t>
                      </a:r>
                    </a:p>
                    <a:p>
                      <a:r>
                        <a:rPr lang="en-AU" dirty="0" smtClean="0">
                          <a:effectLst/>
                        </a:rPr>
                        <a:t> </a:t>
                      </a:r>
                      <a:r>
                        <a:rPr lang="en-AU" dirty="0" err="1" smtClean="0">
                          <a:effectLst/>
                        </a:rPr>
                        <a:t>careTaker</a:t>
                      </a:r>
                      <a:r>
                        <a:rPr lang="en-AU" sz="1800" b="1" kern="1200" dirty="0" err="1" smtClean="0">
                          <a:solidFill>
                            <a:schemeClr val="lt1"/>
                          </a:solidFill>
                          <a:effectLst/>
                          <a:latin typeface="+mn-lt"/>
                          <a:ea typeface="+mn-ea"/>
                          <a:cs typeface="+mn-cs"/>
                        </a:rPr>
                        <a:t>.</a:t>
                      </a:r>
                      <a:r>
                        <a:rPr lang="en-AU" dirty="0" err="1" smtClean="0">
                          <a:effectLst/>
                        </a:rPr>
                        <a:t>add</a:t>
                      </a:r>
                      <a:r>
                        <a:rPr lang="en-AU" sz="1800" b="1" kern="1200" dirty="0" smtClean="0">
                          <a:solidFill>
                            <a:schemeClr val="lt1"/>
                          </a:solidFill>
                          <a:effectLst/>
                          <a:latin typeface="+mn-lt"/>
                          <a:ea typeface="+mn-ea"/>
                          <a:cs typeface="+mn-cs"/>
                        </a:rPr>
                        <a:t>(</a:t>
                      </a:r>
                      <a:r>
                        <a:rPr lang="en-AU" dirty="0" err="1" smtClean="0">
                          <a:effectLst/>
                        </a:rPr>
                        <a:t>originator</a:t>
                      </a:r>
                      <a:r>
                        <a:rPr lang="en-AU" sz="1800" b="1" kern="1200" dirty="0" err="1" smtClean="0">
                          <a:solidFill>
                            <a:schemeClr val="lt1"/>
                          </a:solidFill>
                          <a:effectLst/>
                          <a:latin typeface="+mn-lt"/>
                          <a:ea typeface="+mn-ea"/>
                          <a:cs typeface="+mn-cs"/>
                        </a:rPr>
                        <a:t>.</a:t>
                      </a:r>
                      <a:r>
                        <a:rPr lang="en-AU" dirty="0" err="1" smtClean="0">
                          <a:effectLst/>
                        </a:rPr>
                        <a:t>saveStateToMemento</a:t>
                      </a:r>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originator</a:t>
                      </a:r>
                      <a:r>
                        <a:rPr lang="en-AU" sz="1800" b="1" kern="1200" dirty="0" err="1" smtClean="0">
                          <a:solidFill>
                            <a:schemeClr val="lt1"/>
                          </a:solidFill>
                          <a:effectLst/>
                          <a:latin typeface="+mn-lt"/>
                          <a:ea typeface="+mn-ea"/>
                          <a:cs typeface="+mn-cs"/>
                        </a:rPr>
                        <a:t>.</a:t>
                      </a:r>
                      <a:r>
                        <a:rPr lang="en-AU" dirty="0" err="1" smtClean="0">
                          <a:effectLst/>
                        </a:rPr>
                        <a:t>setState</a:t>
                      </a:r>
                      <a:r>
                        <a:rPr lang="en-AU" sz="1800" b="1" kern="1200" dirty="0" smtClean="0">
                          <a:solidFill>
                            <a:schemeClr val="lt1"/>
                          </a:solidFill>
                          <a:effectLst/>
                          <a:latin typeface="+mn-lt"/>
                          <a:ea typeface="+mn-ea"/>
                          <a:cs typeface="+mn-cs"/>
                        </a:rPr>
                        <a:t>("State #3");</a:t>
                      </a:r>
                      <a:r>
                        <a:rPr lang="en-AU" dirty="0" smtClean="0">
                          <a:effectLst/>
                        </a:rPr>
                        <a:t> </a:t>
                      </a:r>
                    </a:p>
                    <a:p>
                      <a:r>
                        <a:rPr lang="en-AU" dirty="0" err="1" smtClean="0">
                          <a:effectLst/>
                        </a:rPr>
                        <a:t>careTaker</a:t>
                      </a:r>
                      <a:r>
                        <a:rPr lang="en-AU" sz="1800" b="1" kern="1200" dirty="0" err="1" smtClean="0">
                          <a:solidFill>
                            <a:schemeClr val="lt1"/>
                          </a:solidFill>
                          <a:effectLst/>
                          <a:latin typeface="+mn-lt"/>
                          <a:ea typeface="+mn-ea"/>
                          <a:cs typeface="+mn-cs"/>
                        </a:rPr>
                        <a:t>.</a:t>
                      </a:r>
                      <a:r>
                        <a:rPr lang="en-AU" dirty="0" err="1" smtClean="0">
                          <a:effectLst/>
                        </a:rPr>
                        <a:t>add</a:t>
                      </a:r>
                      <a:r>
                        <a:rPr lang="en-AU" sz="1800" b="1" kern="1200" dirty="0" smtClean="0">
                          <a:solidFill>
                            <a:schemeClr val="lt1"/>
                          </a:solidFill>
                          <a:effectLst/>
                          <a:latin typeface="+mn-lt"/>
                          <a:ea typeface="+mn-ea"/>
                          <a:cs typeface="+mn-cs"/>
                        </a:rPr>
                        <a:t>(</a:t>
                      </a:r>
                      <a:r>
                        <a:rPr lang="en-AU" dirty="0" err="1" smtClean="0">
                          <a:effectLst/>
                        </a:rPr>
                        <a:t>originator</a:t>
                      </a:r>
                      <a:r>
                        <a:rPr lang="en-AU" sz="1800" b="1" kern="1200" dirty="0" err="1" smtClean="0">
                          <a:solidFill>
                            <a:schemeClr val="lt1"/>
                          </a:solidFill>
                          <a:effectLst/>
                          <a:latin typeface="+mn-lt"/>
                          <a:ea typeface="+mn-ea"/>
                          <a:cs typeface="+mn-cs"/>
                        </a:rPr>
                        <a:t>.</a:t>
                      </a:r>
                      <a:r>
                        <a:rPr lang="en-AU" dirty="0" err="1" smtClean="0">
                          <a:effectLst/>
                        </a:rPr>
                        <a:t>saveStateToMemento</a:t>
                      </a:r>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originator</a:t>
                      </a:r>
                      <a:r>
                        <a:rPr lang="en-AU" sz="1800" b="1" kern="1200" dirty="0" err="1" smtClean="0">
                          <a:solidFill>
                            <a:schemeClr val="lt1"/>
                          </a:solidFill>
                          <a:effectLst/>
                          <a:latin typeface="+mn-lt"/>
                          <a:ea typeface="+mn-ea"/>
                          <a:cs typeface="+mn-cs"/>
                        </a:rPr>
                        <a:t>.</a:t>
                      </a:r>
                      <a:r>
                        <a:rPr lang="en-AU" dirty="0" err="1" smtClean="0">
                          <a:effectLst/>
                        </a:rPr>
                        <a:t>setState</a:t>
                      </a:r>
                      <a:r>
                        <a:rPr lang="en-AU" sz="1800" b="1" kern="1200" dirty="0" smtClean="0">
                          <a:solidFill>
                            <a:schemeClr val="lt1"/>
                          </a:solidFill>
                          <a:effectLst/>
                          <a:latin typeface="+mn-lt"/>
                          <a:ea typeface="+mn-ea"/>
                          <a:cs typeface="+mn-cs"/>
                        </a:rPr>
                        <a:t>("State #4");</a:t>
                      </a:r>
                      <a:r>
                        <a:rPr lang="en-AU" dirty="0" smtClean="0">
                          <a:effectLst/>
                        </a:rPr>
                        <a:t> </a:t>
                      </a: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("Current State: "</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originator</a:t>
                      </a:r>
                      <a:r>
                        <a:rPr lang="en-AU" sz="1800" b="1" kern="1200" dirty="0" err="1" smtClean="0">
                          <a:solidFill>
                            <a:schemeClr val="lt1"/>
                          </a:solidFill>
                          <a:effectLst/>
                          <a:latin typeface="+mn-lt"/>
                          <a:ea typeface="+mn-ea"/>
                          <a:cs typeface="+mn-cs"/>
                        </a:rPr>
                        <a:t>.</a:t>
                      </a:r>
                      <a:r>
                        <a:rPr lang="en-AU" dirty="0" err="1" smtClean="0">
                          <a:effectLst/>
                        </a:rPr>
                        <a:t>getState</a:t>
                      </a:r>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originator</a:t>
                      </a:r>
                      <a:r>
                        <a:rPr lang="en-AU" sz="1800" b="1" kern="1200" dirty="0" err="1" smtClean="0">
                          <a:solidFill>
                            <a:schemeClr val="lt1"/>
                          </a:solidFill>
                          <a:effectLst/>
                          <a:latin typeface="+mn-lt"/>
                          <a:ea typeface="+mn-ea"/>
                          <a:cs typeface="+mn-cs"/>
                        </a:rPr>
                        <a:t>.</a:t>
                      </a:r>
                      <a:r>
                        <a:rPr lang="en-AU" dirty="0" err="1" smtClean="0">
                          <a:effectLst/>
                        </a:rPr>
                        <a:t>getStateFromMemento</a:t>
                      </a:r>
                      <a:r>
                        <a:rPr lang="en-AU" sz="1800" b="1" kern="1200" dirty="0" smtClean="0">
                          <a:solidFill>
                            <a:schemeClr val="lt1"/>
                          </a:solidFill>
                          <a:effectLst/>
                          <a:latin typeface="+mn-lt"/>
                          <a:ea typeface="+mn-ea"/>
                          <a:cs typeface="+mn-cs"/>
                        </a:rPr>
                        <a:t>(</a:t>
                      </a:r>
                      <a:r>
                        <a:rPr lang="en-AU" dirty="0" err="1" smtClean="0">
                          <a:effectLst/>
                        </a:rPr>
                        <a:t>careTaker</a:t>
                      </a:r>
                      <a:r>
                        <a:rPr lang="en-AU" sz="1800" b="1" kern="1200" dirty="0" err="1" smtClean="0">
                          <a:solidFill>
                            <a:schemeClr val="lt1"/>
                          </a:solidFill>
                          <a:effectLst/>
                          <a:latin typeface="+mn-lt"/>
                          <a:ea typeface="+mn-ea"/>
                          <a:cs typeface="+mn-cs"/>
                        </a:rPr>
                        <a:t>.get</a:t>
                      </a:r>
                      <a:r>
                        <a:rPr lang="en-AU" sz="1800" b="1" kern="1200" dirty="0" smtClean="0">
                          <a:solidFill>
                            <a:schemeClr val="lt1"/>
                          </a:solidFill>
                          <a:effectLst/>
                          <a:latin typeface="+mn-lt"/>
                          <a:ea typeface="+mn-ea"/>
                          <a:cs typeface="+mn-cs"/>
                        </a:rPr>
                        <a:t>(0));</a:t>
                      </a:r>
                      <a:r>
                        <a:rPr lang="en-AU" dirty="0" smtClean="0">
                          <a:effectLst/>
                        </a:rPr>
                        <a:t> </a:t>
                      </a: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("First saved State: "</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originator</a:t>
                      </a:r>
                      <a:r>
                        <a:rPr lang="en-AU" sz="1800" b="1" kern="1200" dirty="0" err="1" smtClean="0">
                          <a:solidFill>
                            <a:schemeClr val="lt1"/>
                          </a:solidFill>
                          <a:effectLst/>
                          <a:latin typeface="+mn-lt"/>
                          <a:ea typeface="+mn-ea"/>
                          <a:cs typeface="+mn-cs"/>
                        </a:rPr>
                        <a:t>.</a:t>
                      </a:r>
                      <a:r>
                        <a:rPr lang="en-AU" dirty="0" err="1" smtClean="0">
                          <a:effectLst/>
                        </a:rPr>
                        <a:t>getState</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originator</a:t>
                      </a:r>
                      <a:r>
                        <a:rPr lang="en-AU" sz="1800" b="1" kern="1200" dirty="0" err="1" smtClean="0">
                          <a:solidFill>
                            <a:schemeClr val="lt1"/>
                          </a:solidFill>
                          <a:effectLst/>
                          <a:latin typeface="+mn-lt"/>
                          <a:ea typeface="+mn-ea"/>
                          <a:cs typeface="+mn-cs"/>
                        </a:rPr>
                        <a:t>.</a:t>
                      </a:r>
                      <a:r>
                        <a:rPr lang="en-AU" dirty="0" err="1" smtClean="0">
                          <a:effectLst/>
                        </a:rPr>
                        <a:t>getStateFromMemento</a:t>
                      </a:r>
                      <a:r>
                        <a:rPr lang="en-AU" sz="1800" b="1" kern="1200" dirty="0" smtClean="0">
                          <a:solidFill>
                            <a:schemeClr val="lt1"/>
                          </a:solidFill>
                          <a:effectLst/>
                          <a:latin typeface="+mn-lt"/>
                          <a:ea typeface="+mn-ea"/>
                          <a:cs typeface="+mn-cs"/>
                        </a:rPr>
                        <a:t>(</a:t>
                      </a:r>
                      <a:r>
                        <a:rPr lang="en-AU" dirty="0" err="1" smtClean="0">
                          <a:effectLst/>
                        </a:rPr>
                        <a:t>careTaker</a:t>
                      </a:r>
                      <a:r>
                        <a:rPr lang="en-AU" sz="1800" b="1" kern="1200" dirty="0" err="1" smtClean="0">
                          <a:solidFill>
                            <a:schemeClr val="lt1"/>
                          </a:solidFill>
                          <a:effectLst/>
                          <a:latin typeface="+mn-lt"/>
                          <a:ea typeface="+mn-ea"/>
                          <a:cs typeface="+mn-cs"/>
                        </a:rPr>
                        <a:t>.get</a:t>
                      </a:r>
                      <a:r>
                        <a:rPr lang="en-AU" sz="1800" b="1" kern="1200" dirty="0" smtClean="0">
                          <a:solidFill>
                            <a:schemeClr val="lt1"/>
                          </a:solidFill>
                          <a:effectLst/>
                          <a:latin typeface="+mn-lt"/>
                          <a:ea typeface="+mn-ea"/>
                          <a:cs typeface="+mn-cs"/>
                        </a:rPr>
                        <a:t>(1));</a:t>
                      </a:r>
                      <a:r>
                        <a:rPr lang="en-AU" dirty="0" smtClean="0">
                          <a:effectLst/>
                        </a:rPr>
                        <a:t> </a:t>
                      </a: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("Second saved State: "</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originator</a:t>
                      </a:r>
                      <a:r>
                        <a:rPr lang="en-AU" sz="1800" b="1" kern="1200" dirty="0" err="1" smtClean="0">
                          <a:solidFill>
                            <a:schemeClr val="lt1"/>
                          </a:solidFill>
                          <a:effectLst/>
                          <a:latin typeface="+mn-lt"/>
                          <a:ea typeface="+mn-ea"/>
                          <a:cs typeface="+mn-cs"/>
                        </a:rPr>
                        <a:t>.</a:t>
                      </a:r>
                      <a:r>
                        <a:rPr lang="en-AU" dirty="0" err="1" smtClean="0">
                          <a:effectLst/>
                        </a:rPr>
                        <a:t>getState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23123599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35962793"/>
              </p:ext>
            </p:extLst>
          </p:nvPr>
        </p:nvGraphicFramePr>
        <p:xfrm>
          <a:off x="8204200" y="5162357"/>
          <a:ext cx="3149600" cy="914400"/>
        </p:xfrm>
        <a:graphic>
          <a:graphicData uri="http://schemas.openxmlformats.org/drawingml/2006/table">
            <a:tbl>
              <a:tblPr firstRow="1" bandRow="1">
                <a:tableStyleId>{5C22544A-7EE6-4342-B048-85BDC9FD1C3A}</a:tableStyleId>
              </a:tblPr>
              <a:tblGrid>
                <a:gridCol w="3149600">
                  <a:extLst>
                    <a:ext uri="{9D8B030D-6E8A-4147-A177-3AD203B41FA5}">
                      <a16:colId xmlns:a16="http://schemas.microsoft.com/office/drawing/2014/main" val="994924591"/>
                    </a:ext>
                  </a:extLst>
                </a:gridCol>
              </a:tblGrid>
              <a:tr h="370840">
                <a:tc>
                  <a:txBody>
                    <a:bodyPr/>
                    <a:lstStyle/>
                    <a:p>
                      <a:r>
                        <a:rPr lang="en-AU" dirty="0" smtClean="0"/>
                        <a:t>Current State: State #4 </a:t>
                      </a:r>
                    </a:p>
                    <a:p>
                      <a:r>
                        <a:rPr lang="en-AU" dirty="0" smtClean="0"/>
                        <a:t>First saved State: State #2 </a:t>
                      </a:r>
                    </a:p>
                    <a:p>
                      <a:r>
                        <a:rPr lang="en-AU" dirty="0" smtClean="0"/>
                        <a:t>Second saved State: State #3</a:t>
                      </a:r>
                      <a:endParaRPr lang="en-AU" dirty="0"/>
                    </a:p>
                  </a:txBody>
                  <a:tcPr/>
                </a:tc>
                <a:extLst>
                  <a:ext uri="{0D108BD9-81ED-4DB2-BD59-A6C34878D82A}">
                    <a16:rowId xmlns:a16="http://schemas.microsoft.com/office/drawing/2014/main" val="3193836074"/>
                  </a:ext>
                </a:extLst>
              </a:tr>
            </a:tbl>
          </a:graphicData>
        </a:graphic>
      </p:graphicFrame>
    </p:spTree>
    <p:extLst>
      <p:ext uri="{BB962C8B-B14F-4D97-AF65-F5344CB8AC3E}">
        <p14:creationId xmlns:p14="http://schemas.microsoft.com/office/powerpoint/2010/main" val="2215627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0948"/>
          </a:xfrm>
        </p:spPr>
        <p:txBody>
          <a:bodyPr/>
          <a:lstStyle/>
          <a:p>
            <a:r>
              <a:rPr lang="en-AU" dirty="0" smtClean="0"/>
              <a:t>Strategy</a:t>
            </a:r>
            <a:endParaRPr lang="en-AU" dirty="0"/>
          </a:p>
        </p:txBody>
      </p:sp>
      <p:sp>
        <p:nvSpPr>
          <p:cNvPr id="3" name="Content Placeholder 2"/>
          <p:cNvSpPr>
            <a:spLocks noGrp="1"/>
          </p:cNvSpPr>
          <p:nvPr>
            <p:ph idx="1"/>
          </p:nvPr>
        </p:nvSpPr>
        <p:spPr>
          <a:xfrm>
            <a:off x="838200" y="1345334"/>
            <a:ext cx="10515600" cy="4351338"/>
          </a:xfrm>
        </p:spPr>
        <p:txBody>
          <a:bodyPr/>
          <a:lstStyle/>
          <a:p>
            <a:r>
              <a:rPr lang="en-AU" dirty="0"/>
              <a:t>class </a:t>
            </a:r>
            <a:r>
              <a:rPr lang="en-AU" dirty="0" err="1"/>
              <a:t>behavior</a:t>
            </a:r>
            <a:r>
              <a:rPr lang="en-AU" dirty="0"/>
              <a:t> or its algorithm can be changed at run time</a:t>
            </a:r>
            <a:r>
              <a:rPr lang="en-AU" dirty="0" smtClean="0"/>
              <a:t>.</a:t>
            </a:r>
          </a:p>
          <a:p>
            <a:r>
              <a:rPr lang="en-AU" dirty="0" smtClean="0"/>
              <a:t>Clear Example of Polymorphism</a:t>
            </a:r>
          </a:p>
          <a:p>
            <a:r>
              <a:rPr lang="en-AU" dirty="0"/>
              <a:t>we create objects which represent various strategies and a context object whose </a:t>
            </a:r>
            <a:r>
              <a:rPr lang="en-AU" dirty="0" err="1"/>
              <a:t>behavior</a:t>
            </a:r>
            <a:r>
              <a:rPr lang="en-AU" dirty="0"/>
              <a:t> varies as per its strategy object. The strategy object changes the executing algorithm of the context object.</a:t>
            </a:r>
            <a:endParaRPr lang="en-AU" dirty="0"/>
          </a:p>
        </p:txBody>
      </p:sp>
    </p:spTree>
    <p:extLst>
      <p:ext uri="{BB962C8B-B14F-4D97-AF65-F5344CB8AC3E}">
        <p14:creationId xmlns:p14="http://schemas.microsoft.com/office/powerpoint/2010/main" val="58468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37971" y="365125"/>
            <a:ext cx="8338538" cy="6319874"/>
          </a:xfrm>
          <a:prstGeom prst="rect">
            <a:avLst/>
          </a:prstGeom>
        </p:spPr>
      </p:pic>
    </p:spTree>
    <p:extLst>
      <p:ext uri="{BB962C8B-B14F-4D97-AF65-F5344CB8AC3E}">
        <p14:creationId xmlns:p14="http://schemas.microsoft.com/office/powerpoint/2010/main" val="193462024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01705934"/>
              </p:ext>
            </p:extLst>
          </p:nvPr>
        </p:nvGraphicFramePr>
        <p:xfrm>
          <a:off x="542636" y="772680"/>
          <a:ext cx="4602019" cy="914400"/>
        </p:xfrm>
        <a:graphic>
          <a:graphicData uri="http://schemas.openxmlformats.org/drawingml/2006/table">
            <a:tbl>
              <a:tblPr firstRow="1" bandRow="1">
                <a:tableStyleId>{5C22544A-7EE6-4342-B048-85BDC9FD1C3A}</a:tableStyleId>
              </a:tblPr>
              <a:tblGrid>
                <a:gridCol w="4602019">
                  <a:extLst>
                    <a:ext uri="{9D8B030D-6E8A-4147-A177-3AD203B41FA5}">
                      <a16:colId xmlns:a16="http://schemas.microsoft.com/office/drawing/2014/main" val="482508746"/>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interface</a:t>
                      </a:r>
                      <a:r>
                        <a:rPr lang="en-AU" dirty="0" smtClean="0">
                          <a:effectLst/>
                        </a:rPr>
                        <a:t> </a:t>
                      </a:r>
                      <a:r>
                        <a:rPr lang="en-AU" sz="1800" b="1" kern="1200" dirty="0" smtClean="0">
                          <a:solidFill>
                            <a:schemeClr val="lt1"/>
                          </a:solidFill>
                          <a:effectLst/>
                          <a:latin typeface="+mn-lt"/>
                          <a:ea typeface="+mn-ea"/>
                          <a:cs typeface="+mn-cs"/>
                        </a:rPr>
                        <a:t>Strategy</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a:t>
                      </a:r>
                      <a:r>
                        <a:rPr lang="en-AU" dirty="0" err="1" smtClean="0">
                          <a:effectLst/>
                        </a:rPr>
                        <a:t>doOperation</a:t>
                      </a:r>
                      <a:r>
                        <a:rPr lang="en-AU" sz="1800" b="1" kern="1200" dirty="0" smtClean="0">
                          <a:solidFill>
                            <a:schemeClr val="lt1"/>
                          </a:solidFill>
                          <a:effectLst/>
                          <a:latin typeface="+mn-lt"/>
                          <a:ea typeface="+mn-ea"/>
                          <a:cs typeface="+mn-cs"/>
                        </a:rPr>
                        <a:t>(</a:t>
                      </a:r>
                      <a:r>
                        <a:rPr lang="en-AU" sz="1800" b="1" kern="1200" dirty="0" err="1" smtClean="0">
                          <a:solidFill>
                            <a:schemeClr val="lt1"/>
                          </a:solidFill>
                          <a:effectLst/>
                          <a:latin typeface="+mn-lt"/>
                          <a:ea typeface="+mn-ea"/>
                          <a:cs typeface="+mn-cs"/>
                        </a:rPr>
                        <a:t>int</a:t>
                      </a:r>
                      <a:r>
                        <a:rPr lang="en-AU" dirty="0" smtClean="0">
                          <a:effectLst/>
                        </a:rPr>
                        <a:t> num1</a:t>
                      </a:r>
                      <a:r>
                        <a:rPr lang="en-AU" sz="1800" b="1" kern="1200" dirty="0" smtClean="0">
                          <a:solidFill>
                            <a:schemeClr val="lt1"/>
                          </a:solidFill>
                          <a:effectLst/>
                          <a:latin typeface="+mn-lt"/>
                          <a:ea typeface="+mn-ea"/>
                          <a:cs typeface="+mn-cs"/>
                        </a:rPr>
                        <a:t>,</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num2</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391005818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09312695"/>
              </p:ext>
            </p:extLst>
          </p:nvPr>
        </p:nvGraphicFramePr>
        <p:xfrm>
          <a:off x="6382327" y="1687080"/>
          <a:ext cx="5089236" cy="1188720"/>
        </p:xfrm>
        <a:graphic>
          <a:graphicData uri="http://schemas.openxmlformats.org/drawingml/2006/table">
            <a:tbl>
              <a:tblPr firstRow="1" bandRow="1">
                <a:tableStyleId>{5C22544A-7EE6-4342-B048-85BDC9FD1C3A}</a:tableStyleId>
              </a:tblPr>
              <a:tblGrid>
                <a:gridCol w="5089236">
                  <a:extLst>
                    <a:ext uri="{9D8B030D-6E8A-4147-A177-3AD203B41FA5}">
                      <a16:colId xmlns:a16="http://schemas.microsoft.com/office/drawing/2014/main" val="4043176518"/>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OperationAdd</a:t>
                      </a:r>
                      <a:r>
                        <a:rPr lang="en-AU" dirty="0" smtClean="0">
                          <a:effectLst/>
                        </a:rPr>
                        <a:t> </a:t>
                      </a:r>
                      <a:r>
                        <a:rPr lang="en-AU" sz="1800" b="1" kern="1200" dirty="0" smtClean="0">
                          <a:solidFill>
                            <a:schemeClr val="lt1"/>
                          </a:solidFill>
                          <a:effectLst/>
                          <a:latin typeface="+mn-lt"/>
                          <a:ea typeface="+mn-ea"/>
                          <a:cs typeface="+mn-cs"/>
                        </a:rPr>
                        <a:t>implements</a:t>
                      </a:r>
                      <a:r>
                        <a:rPr lang="en-AU" dirty="0" smtClean="0">
                          <a:effectLst/>
                        </a:rPr>
                        <a:t> </a:t>
                      </a:r>
                      <a:r>
                        <a:rPr lang="en-AU" sz="1800" b="1" kern="1200" dirty="0" smtClean="0">
                          <a:solidFill>
                            <a:schemeClr val="lt1"/>
                          </a:solidFill>
                          <a:effectLst/>
                          <a:latin typeface="+mn-lt"/>
                          <a:ea typeface="+mn-ea"/>
                          <a:cs typeface="+mn-cs"/>
                        </a:rPr>
                        <a:t>Strategy{</a:t>
                      </a:r>
                      <a:r>
                        <a:rPr lang="en-AU" dirty="0" smtClean="0">
                          <a:effectLst/>
                        </a:rPr>
                        <a:t> </a:t>
                      </a:r>
                    </a:p>
                    <a:p>
                      <a:r>
                        <a:rPr lang="en-AU" sz="1800" b="1" kern="1200" dirty="0" smtClean="0">
                          <a:solidFill>
                            <a:schemeClr val="lt1"/>
                          </a:solidFill>
                          <a:effectLst/>
                          <a:latin typeface="+mn-lt"/>
                          <a:ea typeface="+mn-ea"/>
                          <a:cs typeface="+mn-cs"/>
                        </a:rPr>
                        <a:t>@Override</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a:t>
                      </a:r>
                      <a:r>
                        <a:rPr lang="en-AU" dirty="0" err="1" smtClean="0">
                          <a:effectLst/>
                        </a:rPr>
                        <a:t>doOperation</a:t>
                      </a:r>
                      <a:r>
                        <a:rPr lang="en-AU" sz="1800" b="1" kern="1200" dirty="0" smtClean="0">
                          <a:solidFill>
                            <a:schemeClr val="lt1"/>
                          </a:solidFill>
                          <a:effectLst/>
                          <a:latin typeface="+mn-lt"/>
                          <a:ea typeface="+mn-ea"/>
                          <a:cs typeface="+mn-cs"/>
                        </a:rPr>
                        <a:t>(</a:t>
                      </a:r>
                      <a:r>
                        <a:rPr lang="en-AU" sz="1800" b="1" kern="1200" dirty="0" err="1" smtClean="0">
                          <a:solidFill>
                            <a:schemeClr val="lt1"/>
                          </a:solidFill>
                          <a:effectLst/>
                          <a:latin typeface="+mn-lt"/>
                          <a:ea typeface="+mn-ea"/>
                          <a:cs typeface="+mn-cs"/>
                        </a:rPr>
                        <a:t>int</a:t>
                      </a:r>
                      <a:r>
                        <a:rPr lang="en-AU" dirty="0" smtClean="0">
                          <a:effectLst/>
                        </a:rPr>
                        <a:t> num1</a:t>
                      </a:r>
                      <a:r>
                        <a:rPr lang="en-AU" sz="1800" b="1" kern="1200" dirty="0" smtClean="0">
                          <a:solidFill>
                            <a:schemeClr val="lt1"/>
                          </a:solidFill>
                          <a:effectLst/>
                          <a:latin typeface="+mn-lt"/>
                          <a:ea typeface="+mn-ea"/>
                          <a:cs typeface="+mn-cs"/>
                        </a:rPr>
                        <a:t>,</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num2</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return</a:t>
                      </a:r>
                      <a:r>
                        <a:rPr lang="en-AU" dirty="0" smtClean="0">
                          <a:effectLst/>
                        </a:rPr>
                        <a:t> num1 </a:t>
                      </a:r>
                      <a:r>
                        <a:rPr lang="en-AU" sz="1800" b="1" kern="1200" dirty="0" smtClean="0">
                          <a:solidFill>
                            <a:schemeClr val="lt1"/>
                          </a:solidFill>
                          <a:effectLst/>
                          <a:latin typeface="+mn-lt"/>
                          <a:ea typeface="+mn-ea"/>
                          <a:cs typeface="+mn-cs"/>
                        </a:rPr>
                        <a:t>+</a:t>
                      </a:r>
                      <a:r>
                        <a:rPr lang="en-AU" dirty="0" smtClean="0">
                          <a:effectLst/>
                        </a:rPr>
                        <a:t> num2</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334661406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61494455"/>
              </p:ext>
            </p:extLst>
          </p:nvPr>
        </p:nvGraphicFramePr>
        <p:xfrm>
          <a:off x="0" y="3324504"/>
          <a:ext cx="5959764" cy="1188720"/>
        </p:xfrm>
        <a:graphic>
          <a:graphicData uri="http://schemas.openxmlformats.org/drawingml/2006/table">
            <a:tbl>
              <a:tblPr firstRow="1" bandRow="1">
                <a:tableStyleId>{5C22544A-7EE6-4342-B048-85BDC9FD1C3A}</a:tableStyleId>
              </a:tblPr>
              <a:tblGrid>
                <a:gridCol w="5959764">
                  <a:extLst>
                    <a:ext uri="{9D8B030D-6E8A-4147-A177-3AD203B41FA5}">
                      <a16:colId xmlns:a16="http://schemas.microsoft.com/office/drawing/2014/main" val="3595193518"/>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OperationSubstract</a:t>
                      </a:r>
                      <a:r>
                        <a:rPr lang="en-AU" dirty="0" smtClean="0">
                          <a:effectLst/>
                        </a:rPr>
                        <a:t> </a:t>
                      </a:r>
                      <a:r>
                        <a:rPr lang="en-AU" sz="1800" b="1" kern="1200" dirty="0" smtClean="0">
                          <a:solidFill>
                            <a:schemeClr val="lt1"/>
                          </a:solidFill>
                          <a:effectLst/>
                          <a:latin typeface="+mn-lt"/>
                          <a:ea typeface="+mn-ea"/>
                          <a:cs typeface="+mn-cs"/>
                        </a:rPr>
                        <a:t>implements</a:t>
                      </a:r>
                      <a:r>
                        <a:rPr lang="en-AU" dirty="0" smtClean="0">
                          <a:effectLst/>
                        </a:rPr>
                        <a:t> </a:t>
                      </a:r>
                      <a:r>
                        <a:rPr lang="en-AU" sz="1800" b="1" kern="1200" dirty="0" smtClean="0">
                          <a:solidFill>
                            <a:schemeClr val="lt1"/>
                          </a:solidFill>
                          <a:effectLst/>
                          <a:latin typeface="+mn-lt"/>
                          <a:ea typeface="+mn-ea"/>
                          <a:cs typeface="+mn-cs"/>
                        </a:rPr>
                        <a:t>Strategy{</a:t>
                      </a:r>
                    </a:p>
                    <a:p>
                      <a:r>
                        <a:rPr lang="en-AU" dirty="0" smtClean="0">
                          <a:effectLst/>
                        </a:rPr>
                        <a:t> </a:t>
                      </a:r>
                      <a:r>
                        <a:rPr lang="en-AU" sz="1800" b="1" kern="1200" dirty="0" smtClean="0">
                          <a:solidFill>
                            <a:schemeClr val="lt1"/>
                          </a:solidFill>
                          <a:effectLst/>
                          <a:latin typeface="+mn-lt"/>
                          <a:ea typeface="+mn-ea"/>
                          <a:cs typeface="+mn-cs"/>
                        </a:rPr>
                        <a:t>@Override</a:t>
                      </a:r>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a:t>
                      </a:r>
                      <a:r>
                        <a:rPr lang="en-AU" dirty="0" err="1" smtClean="0">
                          <a:effectLst/>
                        </a:rPr>
                        <a:t>doOperation</a:t>
                      </a:r>
                      <a:r>
                        <a:rPr lang="en-AU" sz="1800" b="1" kern="1200" dirty="0" smtClean="0">
                          <a:solidFill>
                            <a:schemeClr val="lt1"/>
                          </a:solidFill>
                          <a:effectLst/>
                          <a:latin typeface="+mn-lt"/>
                          <a:ea typeface="+mn-ea"/>
                          <a:cs typeface="+mn-cs"/>
                        </a:rPr>
                        <a:t>(</a:t>
                      </a:r>
                      <a:r>
                        <a:rPr lang="en-AU" sz="1800" b="1" kern="1200" dirty="0" err="1" smtClean="0">
                          <a:solidFill>
                            <a:schemeClr val="lt1"/>
                          </a:solidFill>
                          <a:effectLst/>
                          <a:latin typeface="+mn-lt"/>
                          <a:ea typeface="+mn-ea"/>
                          <a:cs typeface="+mn-cs"/>
                        </a:rPr>
                        <a:t>int</a:t>
                      </a:r>
                      <a:r>
                        <a:rPr lang="en-AU" dirty="0" smtClean="0">
                          <a:effectLst/>
                        </a:rPr>
                        <a:t> num1</a:t>
                      </a:r>
                      <a:r>
                        <a:rPr lang="en-AU" sz="1800" b="1" kern="1200" dirty="0" smtClean="0">
                          <a:solidFill>
                            <a:schemeClr val="lt1"/>
                          </a:solidFill>
                          <a:effectLst/>
                          <a:latin typeface="+mn-lt"/>
                          <a:ea typeface="+mn-ea"/>
                          <a:cs typeface="+mn-cs"/>
                        </a:rPr>
                        <a:t>,</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num2</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return</a:t>
                      </a:r>
                      <a:r>
                        <a:rPr lang="en-AU" dirty="0" smtClean="0">
                          <a:effectLst/>
                        </a:rPr>
                        <a:t> num1 </a:t>
                      </a:r>
                      <a:r>
                        <a:rPr lang="en-AU" sz="1800" b="1" kern="1200" dirty="0" smtClean="0">
                          <a:solidFill>
                            <a:schemeClr val="lt1"/>
                          </a:solidFill>
                          <a:effectLst/>
                          <a:latin typeface="+mn-lt"/>
                          <a:ea typeface="+mn-ea"/>
                          <a:cs typeface="+mn-cs"/>
                        </a:rPr>
                        <a:t>-</a:t>
                      </a:r>
                      <a:r>
                        <a:rPr lang="en-AU" dirty="0" smtClean="0">
                          <a:effectLst/>
                        </a:rPr>
                        <a:t> num2</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302060185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6763232"/>
              </p:ext>
            </p:extLst>
          </p:nvPr>
        </p:nvGraphicFramePr>
        <p:xfrm>
          <a:off x="5959764" y="4958320"/>
          <a:ext cx="5733473" cy="1188720"/>
        </p:xfrm>
        <a:graphic>
          <a:graphicData uri="http://schemas.openxmlformats.org/drawingml/2006/table">
            <a:tbl>
              <a:tblPr firstRow="1" bandRow="1">
                <a:tableStyleId>{5C22544A-7EE6-4342-B048-85BDC9FD1C3A}</a:tableStyleId>
              </a:tblPr>
              <a:tblGrid>
                <a:gridCol w="5733473">
                  <a:extLst>
                    <a:ext uri="{9D8B030D-6E8A-4147-A177-3AD203B41FA5}">
                      <a16:colId xmlns:a16="http://schemas.microsoft.com/office/drawing/2014/main" val="219191127"/>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OperationMultiply</a:t>
                      </a:r>
                      <a:r>
                        <a:rPr lang="en-AU" dirty="0" smtClean="0">
                          <a:effectLst/>
                        </a:rPr>
                        <a:t> </a:t>
                      </a:r>
                      <a:r>
                        <a:rPr lang="en-AU" sz="1800" b="1" kern="1200" dirty="0" smtClean="0">
                          <a:solidFill>
                            <a:schemeClr val="lt1"/>
                          </a:solidFill>
                          <a:effectLst/>
                          <a:latin typeface="+mn-lt"/>
                          <a:ea typeface="+mn-ea"/>
                          <a:cs typeface="+mn-cs"/>
                        </a:rPr>
                        <a:t>implements</a:t>
                      </a:r>
                      <a:r>
                        <a:rPr lang="en-AU" dirty="0" smtClean="0">
                          <a:effectLst/>
                        </a:rPr>
                        <a:t> </a:t>
                      </a:r>
                      <a:r>
                        <a:rPr lang="en-AU" sz="1800" b="1" kern="1200" dirty="0" smtClean="0">
                          <a:solidFill>
                            <a:schemeClr val="lt1"/>
                          </a:solidFill>
                          <a:effectLst/>
                          <a:latin typeface="+mn-lt"/>
                          <a:ea typeface="+mn-ea"/>
                          <a:cs typeface="+mn-cs"/>
                        </a:rPr>
                        <a:t>Strategy{</a:t>
                      </a:r>
                      <a:r>
                        <a:rPr lang="en-AU" dirty="0" smtClean="0">
                          <a:effectLst/>
                        </a:rPr>
                        <a:t> </a:t>
                      </a:r>
                    </a:p>
                    <a:p>
                      <a:r>
                        <a:rPr lang="en-AU" sz="1800" b="1" kern="1200" dirty="0" smtClean="0">
                          <a:solidFill>
                            <a:schemeClr val="lt1"/>
                          </a:solidFill>
                          <a:effectLst/>
                          <a:latin typeface="+mn-lt"/>
                          <a:ea typeface="+mn-ea"/>
                          <a:cs typeface="+mn-cs"/>
                        </a:rPr>
                        <a:t>@Override</a:t>
                      </a:r>
                      <a:r>
                        <a:rPr lang="en-AU" dirty="0" smtClean="0">
                          <a:effectLst/>
                        </a:rPr>
                        <a:t> </a:t>
                      </a:r>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a:t>
                      </a:r>
                      <a:r>
                        <a:rPr lang="en-AU" dirty="0" err="1" smtClean="0">
                          <a:effectLst/>
                        </a:rPr>
                        <a:t>doOperation</a:t>
                      </a:r>
                      <a:r>
                        <a:rPr lang="en-AU" sz="1800" b="1" kern="1200" dirty="0" smtClean="0">
                          <a:solidFill>
                            <a:schemeClr val="lt1"/>
                          </a:solidFill>
                          <a:effectLst/>
                          <a:latin typeface="+mn-lt"/>
                          <a:ea typeface="+mn-ea"/>
                          <a:cs typeface="+mn-cs"/>
                        </a:rPr>
                        <a:t>(</a:t>
                      </a:r>
                      <a:r>
                        <a:rPr lang="en-AU" sz="1800" b="1" kern="1200" dirty="0" err="1" smtClean="0">
                          <a:solidFill>
                            <a:schemeClr val="lt1"/>
                          </a:solidFill>
                          <a:effectLst/>
                          <a:latin typeface="+mn-lt"/>
                          <a:ea typeface="+mn-ea"/>
                          <a:cs typeface="+mn-cs"/>
                        </a:rPr>
                        <a:t>int</a:t>
                      </a:r>
                      <a:r>
                        <a:rPr lang="en-AU" dirty="0" smtClean="0">
                          <a:effectLst/>
                        </a:rPr>
                        <a:t> num1</a:t>
                      </a:r>
                      <a:r>
                        <a:rPr lang="en-AU" sz="1800" b="1" kern="1200" dirty="0" smtClean="0">
                          <a:solidFill>
                            <a:schemeClr val="lt1"/>
                          </a:solidFill>
                          <a:effectLst/>
                          <a:latin typeface="+mn-lt"/>
                          <a:ea typeface="+mn-ea"/>
                          <a:cs typeface="+mn-cs"/>
                        </a:rPr>
                        <a:t>,</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num2</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return</a:t>
                      </a:r>
                      <a:r>
                        <a:rPr lang="en-AU" dirty="0" smtClean="0">
                          <a:effectLst/>
                        </a:rPr>
                        <a:t> num1 </a:t>
                      </a:r>
                      <a:r>
                        <a:rPr lang="en-AU" sz="1800" b="1" kern="1200" dirty="0" smtClean="0">
                          <a:solidFill>
                            <a:schemeClr val="lt1"/>
                          </a:solidFill>
                          <a:effectLst/>
                          <a:latin typeface="+mn-lt"/>
                          <a:ea typeface="+mn-ea"/>
                          <a:cs typeface="+mn-cs"/>
                        </a:rPr>
                        <a:t>*</a:t>
                      </a:r>
                      <a:r>
                        <a:rPr lang="en-AU" dirty="0" smtClean="0">
                          <a:effectLst/>
                        </a:rPr>
                        <a:t> num2</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3014282352"/>
                  </a:ext>
                </a:extLst>
              </a:tr>
            </a:tbl>
          </a:graphicData>
        </a:graphic>
      </p:graphicFrame>
    </p:spTree>
    <p:extLst>
      <p:ext uri="{BB962C8B-B14F-4D97-AF65-F5344CB8AC3E}">
        <p14:creationId xmlns:p14="http://schemas.microsoft.com/office/powerpoint/2010/main" val="2937218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32319521"/>
              </p:ext>
            </p:extLst>
          </p:nvPr>
        </p:nvGraphicFramePr>
        <p:xfrm>
          <a:off x="7075055" y="172316"/>
          <a:ext cx="4962236" cy="2286000"/>
        </p:xfrm>
        <a:graphic>
          <a:graphicData uri="http://schemas.openxmlformats.org/drawingml/2006/table">
            <a:tbl>
              <a:tblPr firstRow="1" bandRow="1">
                <a:tableStyleId>{5C22544A-7EE6-4342-B048-85BDC9FD1C3A}</a:tableStyleId>
              </a:tblPr>
              <a:tblGrid>
                <a:gridCol w="4962236">
                  <a:extLst>
                    <a:ext uri="{9D8B030D-6E8A-4147-A177-3AD203B41FA5}">
                      <a16:colId xmlns:a16="http://schemas.microsoft.com/office/drawing/2014/main" val="538294517"/>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smtClean="0">
                          <a:solidFill>
                            <a:schemeClr val="lt1"/>
                          </a:solidFill>
                          <a:effectLst/>
                          <a:latin typeface="+mn-lt"/>
                          <a:ea typeface="+mn-ea"/>
                          <a:cs typeface="+mn-cs"/>
                        </a:rPr>
                        <a:t>Context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smtClean="0">
                          <a:solidFill>
                            <a:schemeClr val="lt1"/>
                          </a:solidFill>
                          <a:effectLst/>
                          <a:latin typeface="+mn-lt"/>
                          <a:ea typeface="+mn-ea"/>
                          <a:cs typeface="+mn-cs"/>
                        </a:rPr>
                        <a:t>Strategy</a:t>
                      </a:r>
                      <a:r>
                        <a:rPr lang="en-AU" dirty="0" smtClean="0">
                          <a:effectLst/>
                        </a:rPr>
                        <a:t> </a:t>
                      </a:r>
                      <a:r>
                        <a:rPr lang="en-AU" dirty="0" err="1" smtClean="0">
                          <a:effectLst/>
                        </a:rPr>
                        <a:t>strategy</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Context(Strategy</a:t>
                      </a:r>
                      <a:r>
                        <a:rPr lang="en-AU" dirty="0" smtClean="0">
                          <a:effectLst/>
                        </a:rPr>
                        <a:t> strategy</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this.</a:t>
                      </a:r>
                      <a:r>
                        <a:rPr lang="en-AU" dirty="0" err="1" smtClean="0">
                          <a:effectLst/>
                        </a:rPr>
                        <a:t>strategy</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strategy</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a:t>
                      </a:r>
                      <a:r>
                        <a:rPr lang="en-AU" dirty="0" err="1" smtClean="0">
                          <a:effectLst/>
                        </a:rPr>
                        <a:t>executeStrategy</a:t>
                      </a:r>
                      <a:r>
                        <a:rPr lang="en-AU" sz="1800" b="1" kern="1200" dirty="0" smtClean="0">
                          <a:solidFill>
                            <a:schemeClr val="lt1"/>
                          </a:solidFill>
                          <a:effectLst/>
                          <a:latin typeface="+mn-lt"/>
                          <a:ea typeface="+mn-ea"/>
                          <a:cs typeface="+mn-cs"/>
                        </a:rPr>
                        <a:t>(</a:t>
                      </a:r>
                      <a:r>
                        <a:rPr lang="en-AU" sz="1800" b="1" kern="1200" dirty="0" err="1" smtClean="0">
                          <a:solidFill>
                            <a:schemeClr val="lt1"/>
                          </a:solidFill>
                          <a:effectLst/>
                          <a:latin typeface="+mn-lt"/>
                          <a:ea typeface="+mn-ea"/>
                          <a:cs typeface="+mn-cs"/>
                        </a:rPr>
                        <a:t>int</a:t>
                      </a:r>
                      <a:r>
                        <a:rPr lang="en-AU" dirty="0" smtClean="0">
                          <a:effectLst/>
                        </a:rPr>
                        <a:t> num1</a:t>
                      </a:r>
                      <a:r>
                        <a:rPr lang="en-AU" sz="1800" b="1" kern="1200" dirty="0" smtClean="0">
                          <a:solidFill>
                            <a:schemeClr val="lt1"/>
                          </a:solidFill>
                          <a:effectLst/>
                          <a:latin typeface="+mn-lt"/>
                          <a:ea typeface="+mn-ea"/>
                          <a:cs typeface="+mn-cs"/>
                        </a:rPr>
                        <a:t>,</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num2</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return</a:t>
                      </a:r>
                      <a:r>
                        <a:rPr lang="en-AU" dirty="0" smtClean="0">
                          <a:effectLst/>
                        </a:rPr>
                        <a:t> </a:t>
                      </a:r>
                      <a:r>
                        <a:rPr lang="en-AU" dirty="0" err="1" smtClean="0">
                          <a:effectLst/>
                        </a:rPr>
                        <a:t>strategy</a:t>
                      </a:r>
                      <a:r>
                        <a:rPr lang="en-AU" sz="1800" b="1" kern="1200" dirty="0" err="1" smtClean="0">
                          <a:solidFill>
                            <a:schemeClr val="lt1"/>
                          </a:solidFill>
                          <a:effectLst/>
                          <a:latin typeface="+mn-lt"/>
                          <a:ea typeface="+mn-ea"/>
                          <a:cs typeface="+mn-cs"/>
                        </a:rPr>
                        <a:t>.</a:t>
                      </a:r>
                      <a:r>
                        <a:rPr lang="en-AU" dirty="0" err="1" smtClean="0">
                          <a:effectLst/>
                        </a:rPr>
                        <a:t>doOperation</a:t>
                      </a:r>
                      <a:r>
                        <a:rPr lang="en-AU" sz="1800" b="1" kern="1200" dirty="0" smtClean="0">
                          <a:solidFill>
                            <a:schemeClr val="lt1"/>
                          </a:solidFill>
                          <a:effectLst/>
                          <a:latin typeface="+mn-lt"/>
                          <a:ea typeface="+mn-ea"/>
                          <a:cs typeface="+mn-cs"/>
                        </a:rPr>
                        <a:t>(</a:t>
                      </a:r>
                      <a:r>
                        <a:rPr lang="en-AU" dirty="0" smtClean="0">
                          <a:effectLst/>
                        </a:rPr>
                        <a:t>num1</a:t>
                      </a:r>
                      <a:r>
                        <a:rPr lang="en-AU" sz="1800" b="1" kern="1200" dirty="0" smtClean="0">
                          <a:solidFill>
                            <a:schemeClr val="lt1"/>
                          </a:solidFill>
                          <a:effectLst/>
                          <a:latin typeface="+mn-lt"/>
                          <a:ea typeface="+mn-ea"/>
                          <a:cs typeface="+mn-cs"/>
                        </a:rPr>
                        <a:t>,</a:t>
                      </a:r>
                      <a:r>
                        <a:rPr lang="en-AU" dirty="0" smtClean="0">
                          <a:effectLst/>
                        </a:rPr>
                        <a:t> num2</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353442044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62824818"/>
              </p:ext>
            </p:extLst>
          </p:nvPr>
        </p:nvGraphicFramePr>
        <p:xfrm>
          <a:off x="197427" y="2541443"/>
          <a:ext cx="6742546" cy="2560320"/>
        </p:xfrm>
        <a:graphic>
          <a:graphicData uri="http://schemas.openxmlformats.org/drawingml/2006/table">
            <a:tbl>
              <a:tblPr firstRow="1" bandRow="1">
                <a:tableStyleId>{5C22544A-7EE6-4342-B048-85BDC9FD1C3A}</a:tableStyleId>
              </a:tblPr>
              <a:tblGrid>
                <a:gridCol w="6742546">
                  <a:extLst>
                    <a:ext uri="{9D8B030D-6E8A-4147-A177-3AD203B41FA5}">
                      <a16:colId xmlns:a16="http://schemas.microsoft.com/office/drawing/2014/main" val="902689826"/>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StrategyPatternDemo</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static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main</a:t>
                      </a:r>
                      <a:r>
                        <a:rPr lang="en-AU" sz="1800" b="1" kern="1200" dirty="0" smtClean="0">
                          <a:solidFill>
                            <a:schemeClr val="lt1"/>
                          </a:solidFill>
                          <a:effectLst/>
                          <a:latin typeface="+mn-lt"/>
                          <a:ea typeface="+mn-ea"/>
                          <a:cs typeface="+mn-cs"/>
                        </a:rPr>
                        <a:t>(String[]</a:t>
                      </a:r>
                      <a:r>
                        <a:rPr lang="en-AU" dirty="0" smtClean="0">
                          <a:effectLst/>
                        </a:rPr>
                        <a:t> </a:t>
                      </a:r>
                      <a:r>
                        <a:rPr lang="en-AU" dirty="0" err="1" smtClean="0">
                          <a:effectLst/>
                        </a:rPr>
                        <a:t>args</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Context</a:t>
                      </a:r>
                      <a:r>
                        <a:rPr lang="en-AU" dirty="0" smtClean="0">
                          <a:effectLst/>
                        </a:rPr>
                        <a:t> </a:t>
                      </a:r>
                      <a:r>
                        <a:rPr lang="en-AU" dirty="0" err="1" smtClean="0">
                          <a:effectLst/>
                        </a:rPr>
                        <a:t>context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smtClean="0">
                          <a:solidFill>
                            <a:schemeClr val="lt1"/>
                          </a:solidFill>
                          <a:effectLst/>
                          <a:latin typeface="+mn-lt"/>
                          <a:ea typeface="+mn-ea"/>
                          <a:cs typeface="+mn-cs"/>
                        </a:rPr>
                        <a:t>Context(new</a:t>
                      </a:r>
                      <a:r>
                        <a:rPr lang="en-AU" dirty="0" smtClean="0">
                          <a:effectLst/>
                        </a:rPr>
                        <a:t> </a:t>
                      </a:r>
                      <a:r>
                        <a:rPr lang="en-AU" sz="1800" b="1" kern="1200" dirty="0" err="1" smtClean="0">
                          <a:solidFill>
                            <a:schemeClr val="lt1"/>
                          </a:solidFill>
                          <a:effectLst/>
                          <a:latin typeface="+mn-lt"/>
                          <a:ea typeface="+mn-ea"/>
                          <a:cs typeface="+mn-cs"/>
                        </a:rPr>
                        <a:t>OperationAdd</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("10 + 5 = "</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context</a:t>
                      </a:r>
                      <a:r>
                        <a:rPr lang="en-AU" sz="1800" b="1" kern="1200" dirty="0" err="1" smtClean="0">
                          <a:solidFill>
                            <a:schemeClr val="lt1"/>
                          </a:solidFill>
                          <a:effectLst/>
                          <a:latin typeface="+mn-lt"/>
                          <a:ea typeface="+mn-ea"/>
                          <a:cs typeface="+mn-cs"/>
                        </a:rPr>
                        <a:t>.</a:t>
                      </a:r>
                      <a:r>
                        <a:rPr lang="en-AU" dirty="0" err="1" smtClean="0">
                          <a:effectLst/>
                        </a:rPr>
                        <a:t>executeStrategy</a:t>
                      </a:r>
                      <a:r>
                        <a:rPr lang="en-AU" sz="1800" b="1" kern="1200" dirty="0" smtClean="0">
                          <a:solidFill>
                            <a:schemeClr val="lt1"/>
                          </a:solidFill>
                          <a:effectLst/>
                          <a:latin typeface="+mn-lt"/>
                          <a:ea typeface="+mn-ea"/>
                          <a:cs typeface="+mn-cs"/>
                        </a:rPr>
                        <a:t>(10,</a:t>
                      </a:r>
                      <a:r>
                        <a:rPr lang="en-AU" dirty="0" smtClean="0">
                          <a:effectLst/>
                        </a:rPr>
                        <a:t> </a:t>
                      </a:r>
                      <a:r>
                        <a:rPr lang="en-AU" sz="1800" b="1" kern="1200" dirty="0" smtClean="0">
                          <a:solidFill>
                            <a:schemeClr val="lt1"/>
                          </a:solidFill>
                          <a:effectLst/>
                          <a:latin typeface="+mn-lt"/>
                          <a:ea typeface="+mn-ea"/>
                          <a:cs typeface="+mn-cs"/>
                        </a:rPr>
                        <a:t>5));</a:t>
                      </a:r>
                      <a:r>
                        <a:rPr lang="en-AU" dirty="0" smtClean="0">
                          <a:effectLst/>
                        </a:rPr>
                        <a:t> </a:t>
                      </a:r>
                    </a:p>
                    <a:p>
                      <a:r>
                        <a:rPr lang="en-AU" dirty="0" smtClean="0">
                          <a:effectLst/>
                        </a:rPr>
                        <a:t>context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smtClean="0">
                          <a:solidFill>
                            <a:schemeClr val="lt1"/>
                          </a:solidFill>
                          <a:effectLst/>
                          <a:latin typeface="+mn-lt"/>
                          <a:ea typeface="+mn-ea"/>
                          <a:cs typeface="+mn-cs"/>
                        </a:rPr>
                        <a:t>Context(new</a:t>
                      </a:r>
                      <a:r>
                        <a:rPr lang="en-AU" dirty="0" smtClean="0">
                          <a:effectLst/>
                        </a:rPr>
                        <a:t> </a:t>
                      </a:r>
                      <a:r>
                        <a:rPr lang="en-AU" sz="1800" b="1" kern="1200" dirty="0" err="1" smtClean="0">
                          <a:solidFill>
                            <a:schemeClr val="lt1"/>
                          </a:solidFill>
                          <a:effectLst/>
                          <a:latin typeface="+mn-lt"/>
                          <a:ea typeface="+mn-ea"/>
                          <a:cs typeface="+mn-cs"/>
                        </a:rPr>
                        <a:t>OperationSubstract</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("10 - 5 = "</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context</a:t>
                      </a:r>
                      <a:r>
                        <a:rPr lang="en-AU" sz="1800" b="1" kern="1200" dirty="0" err="1" smtClean="0">
                          <a:solidFill>
                            <a:schemeClr val="lt1"/>
                          </a:solidFill>
                          <a:effectLst/>
                          <a:latin typeface="+mn-lt"/>
                          <a:ea typeface="+mn-ea"/>
                          <a:cs typeface="+mn-cs"/>
                        </a:rPr>
                        <a:t>.</a:t>
                      </a:r>
                      <a:r>
                        <a:rPr lang="en-AU" dirty="0" err="1" smtClean="0">
                          <a:effectLst/>
                        </a:rPr>
                        <a:t>executeStrategy</a:t>
                      </a:r>
                      <a:r>
                        <a:rPr lang="en-AU" sz="1800" b="1" kern="1200" dirty="0" smtClean="0">
                          <a:solidFill>
                            <a:schemeClr val="lt1"/>
                          </a:solidFill>
                          <a:effectLst/>
                          <a:latin typeface="+mn-lt"/>
                          <a:ea typeface="+mn-ea"/>
                          <a:cs typeface="+mn-cs"/>
                        </a:rPr>
                        <a:t>(10,</a:t>
                      </a:r>
                      <a:r>
                        <a:rPr lang="en-AU" dirty="0" smtClean="0">
                          <a:effectLst/>
                        </a:rPr>
                        <a:t> </a:t>
                      </a:r>
                      <a:r>
                        <a:rPr lang="en-AU" sz="1800" b="1" kern="1200" dirty="0" smtClean="0">
                          <a:solidFill>
                            <a:schemeClr val="lt1"/>
                          </a:solidFill>
                          <a:effectLst/>
                          <a:latin typeface="+mn-lt"/>
                          <a:ea typeface="+mn-ea"/>
                          <a:cs typeface="+mn-cs"/>
                        </a:rPr>
                        <a:t>5));</a:t>
                      </a:r>
                      <a:r>
                        <a:rPr lang="en-AU" dirty="0" smtClean="0">
                          <a:effectLst/>
                        </a:rPr>
                        <a:t> </a:t>
                      </a:r>
                    </a:p>
                    <a:p>
                      <a:r>
                        <a:rPr lang="en-AU" dirty="0" smtClean="0">
                          <a:effectLst/>
                        </a:rPr>
                        <a:t>context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smtClean="0">
                          <a:solidFill>
                            <a:schemeClr val="lt1"/>
                          </a:solidFill>
                          <a:effectLst/>
                          <a:latin typeface="+mn-lt"/>
                          <a:ea typeface="+mn-ea"/>
                          <a:cs typeface="+mn-cs"/>
                        </a:rPr>
                        <a:t>Context(new</a:t>
                      </a:r>
                      <a:r>
                        <a:rPr lang="en-AU" dirty="0" smtClean="0">
                          <a:effectLst/>
                        </a:rPr>
                        <a:t> </a:t>
                      </a:r>
                      <a:r>
                        <a:rPr lang="en-AU" sz="1800" b="1" kern="1200" dirty="0" err="1" smtClean="0">
                          <a:solidFill>
                            <a:schemeClr val="lt1"/>
                          </a:solidFill>
                          <a:effectLst/>
                          <a:latin typeface="+mn-lt"/>
                          <a:ea typeface="+mn-ea"/>
                          <a:cs typeface="+mn-cs"/>
                        </a:rPr>
                        <a:t>OperationMultiply</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("10 * 5 = "</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context</a:t>
                      </a:r>
                      <a:r>
                        <a:rPr lang="en-AU" sz="1800" b="1" kern="1200" dirty="0" err="1" smtClean="0">
                          <a:solidFill>
                            <a:schemeClr val="lt1"/>
                          </a:solidFill>
                          <a:effectLst/>
                          <a:latin typeface="+mn-lt"/>
                          <a:ea typeface="+mn-ea"/>
                          <a:cs typeface="+mn-cs"/>
                        </a:rPr>
                        <a:t>.</a:t>
                      </a:r>
                      <a:r>
                        <a:rPr lang="en-AU" dirty="0" err="1" smtClean="0">
                          <a:effectLst/>
                        </a:rPr>
                        <a:t>executeStrategy</a:t>
                      </a:r>
                      <a:r>
                        <a:rPr lang="en-AU" sz="1800" b="1" kern="1200" dirty="0" smtClean="0">
                          <a:solidFill>
                            <a:schemeClr val="lt1"/>
                          </a:solidFill>
                          <a:effectLst/>
                          <a:latin typeface="+mn-lt"/>
                          <a:ea typeface="+mn-ea"/>
                          <a:cs typeface="+mn-cs"/>
                        </a:rPr>
                        <a:t>(10,</a:t>
                      </a:r>
                      <a:r>
                        <a:rPr lang="en-AU" dirty="0" smtClean="0">
                          <a:effectLst/>
                        </a:rPr>
                        <a:t> </a:t>
                      </a:r>
                      <a:r>
                        <a:rPr lang="en-AU" sz="1800" b="1" kern="1200" dirty="0" smtClean="0">
                          <a:solidFill>
                            <a:schemeClr val="lt1"/>
                          </a:solidFill>
                          <a:effectLst/>
                          <a:latin typeface="+mn-lt"/>
                          <a:ea typeface="+mn-ea"/>
                          <a:cs typeface="+mn-cs"/>
                        </a:rPr>
                        <a:t>5));</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233263773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69508416"/>
              </p:ext>
            </p:extLst>
          </p:nvPr>
        </p:nvGraphicFramePr>
        <p:xfrm>
          <a:off x="9857509" y="4940685"/>
          <a:ext cx="1496291" cy="914400"/>
        </p:xfrm>
        <a:graphic>
          <a:graphicData uri="http://schemas.openxmlformats.org/drawingml/2006/table">
            <a:tbl>
              <a:tblPr firstRow="1" bandRow="1">
                <a:tableStyleId>{5C22544A-7EE6-4342-B048-85BDC9FD1C3A}</a:tableStyleId>
              </a:tblPr>
              <a:tblGrid>
                <a:gridCol w="1496291">
                  <a:extLst>
                    <a:ext uri="{9D8B030D-6E8A-4147-A177-3AD203B41FA5}">
                      <a16:colId xmlns:a16="http://schemas.microsoft.com/office/drawing/2014/main" val="1319425440"/>
                    </a:ext>
                  </a:extLst>
                </a:gridCol>
              </a:tblGrid>
              <a:tr h="370840">
                <a:tc>
                  <a:txBody>
                    <a:bodyPr/>
                    <a:lstStyle/>
                    <a:p>
                      <a:r>
                        <a:rPr lang="en-AU" dirty="0" smtClean="0"/>
                        <a:t>10 + 5 = 15 </a:t>
                      </a:r>
                    </a:p>
                    <a:p>
                      <a:r>
                        <a:rPr lang="en-AU" dirty="0" smtClean="0"/>
                        <a:t>10 - 5 = 5 </a:t>
                      </a:r>
                    </a:p>
                    <a:p>
                      <a:r>
                        <a:rPr lang="en-AU" dirty="0" smtClean="0"/>
                        <a:t>10 * 5 = 50</a:t>
                      </a:r>
                      <a:endParaRPr lang="en-AU" dirty="0"/>
                    </a:p>
                  </a:txBody>
                  <a:tcPr/>
                </a:tc>
                <a:extLst>
                  <a:ext uri="{0D108BD9-81ED-4DB2-BD59-A6C34878D82A}">
                    <a16:rowId xmlns:a16="http://schemas.microsoft.com/office/drawing/2014/main" val="3472605553"/>
                  </a:ext>
                </a:extLst>
              </a:tr>
            </a:tbl>
          </a:graphicData>
        </a:graphic>
      </p:graphicFrame>
    </p:spTree>
    <p:extLst>
      <p:ext uri="{BB962C8B-B14F-4D97-AF65-F5344CB8AC3E}">
        <p14:creationId xmlns:p14="http://schemas.microsoft.com/office/powerpoint/2010/main" val="10989620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9382" y="175039"/>
            <a:ext cx="6096000" cy="5755422"/>
          </a:xfrm>
          <a:prstGeom prst="rect">
            <a:avLst/>
          </a:prstGeom>
        </p:spPr>
        <p:txBody>
          <a:bodyPr>
            <a:spAutoFit/>
          </a:bodyPr>
          <a:lstStyle/>
          <a:p>
            <a:pPr algn="ctr"/>
            <a:r>
              <a:rPr lang="en-AU" sz="4400" b="1" dirty="0">
                <a:solidFill>
                  <a:srgbClr val="0070C0"/>
                </a:solidFill>
                <a:latin typeface="Calibri" panose="020F0502020204030204" pitchFamily="34" charset="0"/>
              </a:rPr>
              <a:t>Structural Patterns</a:t>
            </a:r>
          </a:p>
          <a:p>
            <a:pPr algn="ctr"/>
            <a:endParaRPr lang="en-AU" sz="4400" dirty="0">
              <a:latin typeface="Calibri" panose="020F0502020204030204" pitchFamily="34" charset="0"/>
            </a:endParaRPr>
          </a:p>
          <a:p>
            <a:pPr algn="ctr"/>
            <a:r>
              <a:rPr lang="en-AU" sz="4000" dirty="0">
                <a:latin typeface="Calibri" panose="020F0502020204030204" pitchFamily="34" charset="0"/>
              </a:rPr>
              <a:t>1. Adapter</a:t>
            </a:r>
          </a:p>
          <a:p>
            <a:pPr algn="ctr"/>
            <a:r>
              <a:rPr lang="en-AU" sz="4000" dirty="0">
                <a:latin typeface="Calibri" panose="020F0502020204030204" pitchFamily="34" charset="0"/>
              </a:rPr>
              <a:t>2. Bridge</a:t>
            </a:r>
          </a:p>
          <a:p>
            <a:pPr algn="ctr"/>
            <a:r>
              <a:rPr lang="en-AU" sz="4000" dirty="0">
                <a:latin typeface="Calibri" panose="020F0502020204030204" pitchFamily="34" charset="0"/>
              </a:rPr>
              <a:t>3. Composite</a:t>
            </a:r>
          </a:p>
          <a:p>
            <a:pPr algn="ctr"/>
            <a:r>
              <a:rPr lang="en-AU" sz="4000" dirty="0">
                <a:latin typeface="Calibri" panose="020F0502020204030204" pitchFamily="34" charset="0"/>
              </a:rPr>
              <a:t>4. Decorator</a:t>
            </a:r>
          </a:p>
          <a:p>
            <a:pPr algn="ctr"/>
            <a:r>
              <a:rPr lang="en-AU" sz="4000" dirty="0">
                <a:latin typeface="Calibri" panose="020F0502020204030204" pitchFamily="34" charset="0"/>
              </a:rPr>
              <a:t>5. Façade</a:t>
            </a:r>
          </a:p>
          <a:p>
            <a:pPr algn="ctr"/>
            <a:r>
              <a:rPr lang="en-AU" sz="4000" dirty="0">
                <a:latin typeface="Calibri" panose="020F0502020204030204" pitchFamily="34" charset="0"/>
              </a:rPr>
              <a:t>6. Flyweight</a:t>
            </a:r>
          </a:p>
          <a:p>
            <a:pPr algn="ctr"/>
            <a:r>
              <a:rPr lang="en-AU" sz="4000" dirty="0">
                <a:latin typeface="Calibri" panose="020F0502020204030204" pitchFamily="34" charset="0"/>
              </a:rPr>
              <a:t>7. Proxy</a:t>
            </a:r>
          </a:p>
        </p:txBody>
      </p:sp>
    </p:spTree>
    <p:extLst>
      <p:ext uri="{BB962C8B-B14F-4D97-AF65-F5344CB8AC3E}">
        <p14:creationId xmlns:p14="http://schemas.microsoft.com/office/powerpoint/2010/main" val="186887960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175568" y="2560843"/>
            <a:ext cx="4343690" cy="923330"/>
          </a:xfrm>
          <a:prstGeom prst="rect">
            <a:avLst/>
          </a:prstGeom>
        </p:spPr>
        <p:txBody>
          <a:bodyPr wrap="none">
            <a:spAutoFit/>
          </a:bodyPr>
          <a:lstStyle/>
          <a:p>
            <a:r>
              <a:rPr lang="en-AU" sz="5400" b="1" dirty="0" smtClean="0">
                <a:solidFill>
                  <a:srgbClr val="0070C0"/>
                </a:solidFill>
                <a:latin typeface="Calibri" panose="020F0502020204030204" pitchFamily="34" charset="0"/>
              </a:rPr>
              <a:t>In Workshop 4</a:t>
            </a:r>
            <a:endParaRPr lang="en-AU" sz="5400" dirty="0"/>
          </a:p>
        </p:txBody>
      </p:sp>
    </p:spTree>
    <p:extLst>
      <p:ext uri="{BB962C8B-B14F-4D97-AF65-F5344CB8AC3E}">
        <p14:creationId xmlns:p14="http://schemas.microsoft.com/office/powerpoint/2010/main" val="147842031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854" y="2895889"/>
            <a:ext cx="10515600" cy="1325563"/>
          </a:xfrm>
        </p:spPr>
        <p:txBody>
          <a:bodyPr>
            <a:normAutofit fontScale="90000"/>
          </a:bodyPr>
          <a:lstStyle/>
          <a:p>
            <a:pPr algn="ctr"/>
            <a:r>
              <a:rPr lang="en-AU" sz="6000" b="1" dirty="0" smtClean="0">
                <a:solidFill>
                  <a:srgbClr val="0070C0"/>
                </a:solidFill>
              </a:rPr>
              <a:t>OO Principals and Design Considerations</a:t>
            </a:r>
            <a:endParaRPr lang="en-AU" sz="6000" b="1" dirty="0">
              <a:solidFill>
                <a:srgbClr val="0070C0"/>
              </a:solidFill>
            </a:endParaRPr>
          </a:p>
        </p:txBody>
      </p:sp>
    </p:spTree>
    <p:extLst>
      <p:ext uri="{BB962C8B-B14F-4D97-AF65-F5344CB8AC3E}">
        <p14:creationId xmlns:p14="http://schemas.microsoft.com/office/powerpoint/2010/main" val="141725984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1125425" y="772678"/>
            <a:ext cx="8702066" cy="5739317"/>
          </a:xfrm>
          <a:prstGeom prst="rect">
            <a:avLst/>
          </a:prstGeom>
        </p:spPr>
      </p:pic>
    </p:spTree>
    <p:extLst>
      <p:ext uri="{BB962C8B-B14F-4D97-AF65-F5344CB8AC3E}">
        <p14:creationId xmlns:p14="http://schemas.microsoft.com/office/powerpoint/2010/main" val="299854643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Picture 3"/>
          <p:cNvPicPr>
            <a:picLocks noChangeAspect="1"/>
          </p:cNvPicPr>
          <p:nvPr/>
        </p:nvPicPr>
        <p:blipFill>
          <a:blip r:embed="rId2"/>
          <a:stretch>
            <a:fillRect/>
          </a:stretch>
        </p:blipFill>
        <p:spPr>
          <a:xfrm>
            <a:off x="933450" y="2090737"/>
            <a:ext cx="10325100" cy="2676525"/>
          </a:xfrm>
          <a:prstGeom prst="rect">
            <a:avLst/>
          </a:prstGeom>
        </p:spPr>
      </p:pic>
    </p:spTree>
    <p:extLst>
      <p:ext uri="{BB962C8B-B14F-4D97-AF65-F5344CB8AC3E}">
        <p14:creationId xmlns:p14="http://schemas.microsoft.com/office/powerpoint/2010/main" val="241414991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1183177" y="680316"/>
            <a:ext cx="8616605" cy="5953892"/>
          </a:xfrm>
          <a:prstGeom prst="rect">
            <a:avLst/>
          </a:prstGeom>
        </p:spPr>
      </p:pic>
    </p:spTree>
    <p:extLst>
      <p:ext uri="{BB962C8B-B14F-4D97-AF65-F5344CB8AC3E}">
        <p14:creationId xmlns:p14="http://schemas.microsoft.com/office/powerpoint/2010/main" val="90673233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514061"/>
            <a:ext cx="9266382" cy="5985630"/>
          </a:xfrm>
          <a:prstGeom prst="rect">
            <a:avLst/>
          </a:prstGeom>
        </p:spPr>
      </p:pic>
    </p:spTree>
    <p:extLst>
      <p:ext uri="{BB962C8B-B14F-4D97-AF65-F5344CB8AC3E}">
        <p14:creationId xmlns:p14="http://schemas.microsoft.com/office/powerpoint/2010/main" val="425323289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85800" y="397164"/>
            <a:ext cx="7772400" cy="8312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smtClean="0"/>
              <a:t>Polymorphism</a:t>
            </a:r>
            <a:endParaRPr lang="en-US" altLang="en-US" b="1" dirty="0"/>
          </a:p>
        </p:txBody>
      </p:sp>
      <p:sp>
        <p:nvSpPr>
          <p:cNvPr id="5" name="Rectangle 3"/>
          <p:cNvSpPr txBox="1">
            <a:spLocks noChangeArrowheads="1"/>
          </p:cNvSpPr>
          <p:nvPr/>
        </p:nvSpPr>
        <p:spPr>
          <a:xfrm>
            <a:off x="602673" y="1768764"/>
            <a:ext cx="777240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t>Means that the same method will behave differently when it is applied to the objects of different </a:t>
            </a:r>
            <a:r>
              <a:rPr lang="en-US" altLang="en-US" dirty="0" smtClean="0"/>
              <a:t>classes</a:t>
            </a:r>
          </a:p>
          <a:p>
            <a:pPr marL="0" indent="0">
              <a:buNone/>
            </a:pPr>
            <a:endParaRPr lang="en-US" altLang="en-US" dirty="0" smtClean="0"/>
          </a:p>
          <a:p>
            <a:r>
              <a:rPr lang="en-US" altLang="en-US" dirty="0" smtClean="0"/>
              <a:t>It also means that different methods associated with different classes can interpret the same message in different ways</a:t>
            </a:r>
            <a:r>
              <a:rPr lang="en-US" altLang="en-US" dirty="0" smtClean="0"/>
              <a:t>.</a:t>
            </a:r>
            <a:endParaRPr lang="en-US" altLang="en-US" dirty="0" smtClean="0"/>
          </a:p>
        </p:txBody>
      </p:sp>
    </p:spTree>
    <p:extLst>
      <p:ext uri="{BB962C8B-B14F-4D97-AF65-F5344CB8AC3E}">
        <p14:creationId xmlns:p14="http://schemas.microsoft.com/office/powerpoint/2010/main" val="1271077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2873" y="223756"/>
            <a:ext cx="10262658" cy="6371008"/>
          </a:xfrm>
          <a:prstGeom prst="rect">
            <a:avLst/>
          </a:prstGeom>
        </p:spPr>
      </p:pic>
    </p:spTree>
    <p:extLst>
      <p:ext uri="{BB962C8B-B14F-4D97-AF65-F5344CB8AC3E}">
        <p14:creationId xmlns:p14="http://schemas.microsoft.com/office/powerpoint/2010/main" val="285999894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Encapsulation</a:t>
            </a:r>
            <a:endParaRPr lang="en-AU" dirty="0"/>
          </a:p>
        </p:txBody>
      </p:sp>
      <p:sp>
        <p:nvSpPr>
          <p:cNvPr id="3" name="Content Placeholder 2"/>
          <p:cNvSpPr>
            <a:spLocks noGrp="1"/>
          </p:cNvSpPr>
          <p:nvPr>
            <p:ph idx="1"/>
          </p:nvPr>
        </p:nvSpPr>
        <p:spPr>
          <a:xfrm>
            <a:off x="570345" y="1797916"/>
            <a:ext cx="10515600" cy="4351338"/>
          </a:xfrm>
        </p:spPr>
        <p:txBody>
          <a:bodyPr/>
          <a:lstStyle/>
          <a:p>
            <a:pPr marL="0" indent="0">
              <a:buNone/>
            </a:pPr>
            <a:r>
              <a:rPr lang="en-AU" sz="4400" b="1" dirty="0">
                <a:latin typeface="+mj-lt"/>
                <a:ea typeface="+mj-ea"/>
                <a:cs typeface="+mj-cs"/>
              </a:rPr>
              <a:t> </a:t>
            </a:r>
            <a:endParaRPr lang="en-AU" sz="4400" b="1" dirty="0">
              <a:latin typeface="+mj-lt"/>
              <a:ea typeface="+mj-ea"/>
              <a:cs typeface="+mj-cs"/>
            </a:endParaRPr>
          </a:p>
          <a:p>
            <a:r>
              <a:rPr lang="en-AU" dirty="0" smtClean="0"/>
              <a:t>is </a:t>
            </a:r>
            <a:r>
              <a:rPr lang="en-AU" dirty="0"/>
              <a:t>binding the data and </a:t>
            </a:r>
            <a:r>
              <a:rPr lang="en-AU" dirty="0" err="1"/>
              <a:t>behaviors</a:t>
            </a:r>
            <a:r>
              <a:rPr lang="en-AU" dirty="0"/>
              <a:t> together in a single unit. </a:t>
            </a:r>
            <a:r>
              <a:rPr lang="en-AU" dirty="0"/>
              <a:t>the variables of a class will be hidden from other classes, and can be accessed only through the methods of their current class. Therefore, it is also known as </a:t>
            </a:r>
            <a:r>
              <a:rPr lang="en-AU" b="1" dirty="0"/>
              <a:t>data hiding</a:t>
            </a:r>
            <a:r>
              <a:rPr lang="en-AU" dirty="0"/>
              <a:t>.</a:t>
            </a:r>
            <a:endParaRPr lang="en-AU" dirty="0"/>
          </a:p>
        </p:txBody>
      </p:sp>
    </p:spTree>
    <p:extLst>
      <p:ext uri="{BB962C8B-B14F-4D97-AF65-F5344CB8AC3E}">
        <p14:creationId xmlns:p14="http://schemas.microsoft.com/office/powerpoint/2010/main" val="374309348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1087" y="110115"/>
            <a:ext cx="10029825" cy="6600825"/>
          </a:xfrm>
          <a:prstGeom prst="rect">
            <a:avLst/>
          </a:prstGeom>
        </p:spPr>
      </p:pic>
    </p:spTree>
    <p:extLst>
      <p:ext uri="{BB962C8B-B14F-4D97-AF65-F5344CB8AC3E}">
        <p14:creationId xmlns:p14="http://schemas.microsoft.com/office/powerpoint/2010/main" val="101563799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3266285"/>
              </p:ext>
            </p:extLst>
          </p:nvPr>
        </p:nvGraphicFramePr>
        <p:xfrm>
          <a:off x="542636" y="440170"/>
          <a:ext cx="10515600" cy="530352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2069650934"/>
                    </a:ext>
                  </a:extLst>
                </a:gridCol>
              </a:tblGrid>
              <a:tr h="370840">
                <a:tc>
                  <a:txBody>
                    <a:bodyPr/>
                    <a:lstStyle/>
                    <a:p>
                      <a:r>
                        <a:rPr lang="en-AU" sz="1800" b="0" i="0" kern="1200" dirty="0" smtClean="0">
                          <a:solidFill>
                            <a:schemeClr val="lt1"/>
                          </a:solidFill>
                          <a:effectLst/>
                          <a:latin typeface="+mn-lt"/>
                          <a:ea typeface="+mn-ea"/>
                          <a:cs typeface="+mn-cs"/>
                        </a:rPr>
                        <a:t>public class Rectangle {</a:t>
                      </a:r>
                    </a:p>
                    <a:p>
                      <a:r>
                        <a:rPr lang="en-AU" sz="1800" b="0" i="0" kern="1200" dirty="0" smtClean="0">
                          <a:solidFill>
                            <a:schemeClr val="lt1"/>
                          </a:solidFill>
                          <a:effectLst/>
                          <a:latin typeface="+mn-lt"/>
                          <a:ea typeface="+mn-ea"/>
                          <a:cs typeface="+mn-cs"/>
                        </a:rPr>
                        <a:t>private </a:t>
                      </a:r>
                      <a:r>
                        <a:rPr lang="en-AU" sz="1800" b="0" i="0" kern="1200" dirty="0" err="1" smtClean="0">
                          <a:solidFill>
                            <a:schemeClr val="lt1"/>
                          </a:solidFill>
                          <a:effectLst/>
                          <a:latin typeface="+mn-lt"/>
                          <a:ea typeface="+mn-ea"/>
                          <a:cs typeface="+mn-cs"/>
                        </a:rPr>
                        <a:t>int</a:t>
                      </a:r>
                      <a:r>
                        <a:rPr lang="en-AU" sz="1800" b="0" i="0" kern="1200" dirty="0" smtClean="0">
                          <a:solidFill>
                            <a:schemeClr val="lt1"/>
                          </a:solidFill>
                          <a:effectLst/>
                          <a:latin typeface="+mn-lt"/>
                          <a:ea typeface="+mn-ea"/>
                          <a:cs typeface="+mn-cs"/>
                        </a:rPr>
                        <a:t> length;</a:t>
                      </a:r>
                    </a:p>
                    <a:p>
                      <a:r>
                        <a:rPr lang="en-AU" sz="1800" b="0" i="0" kern="1200" dirty="0" smtClean="0">
                          <a:solidFill>
                            <a:schemeClr val="lt1"/>
                          </a:solidFill>
                          <a:effectLst/>
                          <a:latin typeface="+mn-lt"/>
                          <a:ea typeface="+mn-ea"/>
                          <a:cs typeface="+mn-cs"/>
                        </a:rPr>
                        <a:t>private </a:t>
                      </a:r>
                      <a:r>
                        <a:rPr lang="en-AU" sz="1800" b="0" i="0" kern="1200" dirty="0" err="1" smtClean="0">
                          <a:solidFill>
                            <a:schemeClr val="lt1"/>
                          </a:solidFill>
                          <a:effectLst/>
                          <a:latin typeface="+mn-lt"/>
                          <a:ea typeface="+mn-ea"/>
                          <a:cs typeface="+mn-cs"/>
                        </a:rPr>
                        <a:t>int</a:t>
                      </a:r>
                      <a:r>
                        <a:rPr lang="en-AU" sz="1800" b="0" i="0" kern="1200" dirty="0" smtClean="0">
                          <a:solidFill>
                            <a:schemeClr val="lt1"/>
                          </a:solidFill>
                          <a:effectLst/>
                          <a:latin typeface="+mn-lt"/>
                          <a:ea typeface="+mn-ea"/>
                          <a:cs typeface="+mn-cs"/>
                        </a:rPr>
                        <a:t> breadth;</a:t>
                      </a:r>
                    </a:p>
                    <a:p>
                      <a:r>
                        <a:rPr lang="en-AU" sz="1800" b="0" i="0" kern="1200" dirty="0" smtClean="0">
                          <a:solidFill>
                            <a:schemeClr val="lt1"/>
                          </a:solidFill>
                          <a:effectLst/>
                          <a:latin typeface="+mn-lt"/>
                          <a:ea typeface="+mn-ea"/>
                          <a:cs typeface="+mn-cs"/>
                        </a:rPr>
                        <a:t>public </a:t>
                      </a:r>
                      <a:r>
                        <a:rPr lang="en-AU" sz="1800" b="0" i="0" kern="1200" dirty="0" err="1" smtClean="0">
                          <a:solidFill>
                            <a:schemeClr val="lt1"/>
                          </a:solidFill>
                          <a:effectLst/>
                          <a:latin typeface="+mn-lt"/>
                          <a:ea typeface="+mn-ea"/>
                          <a:cs typeface="+mn-cs"/>
                        </a:rPr>
                        <a:t>int</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getLength</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return length;</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public void </a:t>
                      </a:r>
                      <a:r>
                        <a:rPr lang="en-AU" sz="1800" b="0" i="0" kern="1200" dirty="0" err="1" smtClean="0">
                          <a:solidFill>
                            <a:schemeClr val="lt1"/>
                          </a:solidFill>
                          <a:effectLst/>
                          <a:latin typeface="+mn-lt"/>
                          <a:ea typeface="+mn-ea"/>
                          <a:cs typeface="+mn-cs"/>
                        </a:rPr>
                        <a:t>setLength</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int</a:t>
                      </a:r>
                      <a:r>
                        <a:rPr lang="en-AU" sz="1800" b="0" i="0" kern="1200" dirty="0" smtClean="0">
                          <a:solidFill>
                            <a:schemeClr val="lt1"/>
                          </a:solidFill>
                          <a:effectLst/>
                          <a:latin typeface="+mn-lt"/>
                          <a:ea typeface="+mn-ea"/>
                          <a:cs typeface="+mn-cs"/>
                        </a:rPr>
                        <a:t> length) {</a:t>
                      </a:r>
                    </a:p>
                    <a:p>
                      <a:r>
                        <a:rPr lang="en-AU" sz="1800" b="0" i="0" kern="1200" dirty="0" err="1" smtClean="0">
                          <a:solidFill>
                            <a:schemeClr val="lt1"/>
                          </a:solidFill>
                          <a:effectLst/>
                          <a:latin typeface="+mn-lt"/>
                          <a:ea typeface="+mn-ea"/>
                          <a:cs typeface="+mn-cs"/>
                        </a:rPr>
                        <a:t>this.length</a:t>
                      </a:r>
                      <a:r>
                        <a:rPr lang="en-AU" sz="1800" b="0" i="0" kern="1200" dirty="0" smtClean="0">
                          <a:solidFill>
                            <a:schemeClr val="lt1"/>
                          </a:solidFill>
                          <a:effectLst/>
                          <a:latin typeface="+mn-lt"/>
                          <a:ea typeface="+mn-ea"/>
                          <a:cs typeface="+mn-cs"/>
                        </a:rPr>
                        <a:t> = length;</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public </a:t>
                      </a:r>
                      <a:r>
                        <a:rPr lang="en-AU" sz="1800" b="0" i="0" kern="1200" dirty="0" err="1" smtClean="0">
                          <a:solidFill>
                            <a:schemeClr val="lt1"/>
                          </a:solidFill>
                          <a:effectLst/>
                          <a:latin typeface="+mn-lt"/>
                          <a:ea typeface="+mn-ea"/>
                          <a:cs typeface="+mn-cs"/>
                        </a:rPr>
                        <a:t>int</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getBreadth</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return breadth;</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public void </a:t>
                      </a:r>
                      <a:r>
                        <a:rPr lang="en-AU" sz="1800" b="0" i="0" kern="1200" dirty="0" err="1" smtClean="0">
                          <a:solidFill>
                            <a:schemeClr val="lt1"/>
                          </a:solidFill>
                          <a:effectLst/>
                          <a:latin typeface="+mn-lt"/>
                          <a:ea typeface="+mn-ea"/>
                          <a:cs typeface="+mn-cs"/>
                        </a:rPr>
                        <a:t>setBreadth</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int</a:t>
                      </a:r>
                      <a:r>
                        <a:rPr lang="en-AU" sz="1800" b="0" i="0" kern="1200" dirty="0" smtClean="0">
                          <a:solidFill>
                            <a:schemeClr val="lt1"/>
                          </a:solidFill>
                          <a:effectLst/>
                          <a:latin typeface="+mn-lt"/>
                          <a:ea typeface="+mn-ea"/>
                          <a:cs typeface="+mn-cs"/>
                        </a:rPr>
                        <a:t> breadth) {</a:t>
                      </a:r>
                    </a:p>
                    <a:p>
                      <a:r>
                        <a:rPr lang="en-AU" sz="1800" b="0" i="0" kern="1200" dirty="0" err="1" smtClean="0">
                          <a:solidFill>
                            <a:schemeClr val="lt1"/>
                          </a:solidFill>
                          <a:effectLst/>
                          <a:latin typeface="+mn-lt"/>
                          <a:ea typeface="+mn-ea"/>
                          <a:cs typeface="+mn-cs"/>
                        </a:rPr>
                        <a:t>this.breadth</a:t>
                      </a:r>
                      <a:r>
                        <a:rPr lang="en-AU" sz="1800" b="0" i="0" kern="1200" dirty="0" smtClean="0">
                          <a:solidFill>
                            <a:schemeClr val="lt1"/>
                          </a:solidFill>
                          <a:effectLst/>
                          <a:latin typeface="+mn-lt"/>
                          <a:ea typeface="+mn-ea"/>
                          <a:cs typeface="+mn-cs"/>
                        </a:rPr>
                        <a:t> = breadth;</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public </a:t>
                      </a:r>
                      <a:r>
                        <a:rPr lang="en-AU" sz="1800" b="0" i="0" kern="1200" dirty="0" err="1" smtClean="0">
                          <a:solidFill>
                            <a:schemeClr val="lt1"/>
                          </a:solidFill>
                          <a:effectLst/>
                          <a:latin typeface="+mn-lt"/>
                          <a:ea typeface="+mn-ea"/>
                          <a:cs typeface="+mn-cs"/>
                        </a:rPr>
                        <a:t>int</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getArea</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return </a:t>
                      </a:r>
                      <a:r>
                        <a:rPr lang="en-AU" sz="1800" b="0" i="0" kern="1200" dirty="0" err="1" smtClean="0">
                          <a:solidFill>
                            <a:schemeClr val="lt1"/>
                          </a:solidFill>
                          <a:effectLst/>
                          <a:latin typeface="+mn-lt"/>
                          <a:ea typeface="+mn-ea"/>
                          <a:cs typeface="+mn-cs"/>
                        </a:rPr>
                        <a:t>this.length</a:t>
                      </a:r>
                      <a:r>
                        <a:rPr lang="en-AU" sz="1800" b="0" i="0" kern="1200" dirty="0" smtClean="0">
                          <a:solidFill>
                            <a:schemeClr val="lt1"/>
                          </a:solidFill>
                          <a:effectLst/>
                          <a:latin typeface="+mn-lt"/>
                          <a:ea typeface="+mn-ea"/>
                          <a:cs typeface="+mn-cs"/>
                        </a:rPr>
                        <a:t> * </a:t>
                      </a:r>
                      <a:r>
                        <a:rPr lang="en-AU" sz="1800" b="0" i="0" kern="1200" dirty="0" err="1" smtClean="0">
                          <a:solidFill>
                            <a:schemeClr val="lt1"/>
                          </a:solidFill>
                          <a:effectLst/>
                          <a:latin typeface="+mn-lt"/>
                          <a:ea typeface="+mn-ea"/>
                          <a:cs typeface="+mn-cs"/>
                        </a:rPr>
                        <a:t>this.breadth</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a:t>
                      </a:r>
                    </a:p>
                  </a:txBody>
                  <a:tcPr/>
                </a:tc>
                <a:extLst>
                  <a:ext uri="{0D108BD9-81ED-4DB2-BD59-A6C34878D82A}">
                    <a16:rowId xmlns:a16="http://schemas.microsoft.com/office/drawing/2014/main" val="107984805"/>
                  </a:ext>
                </a:extLst>
              </a:tr>
            </a:tbl>
          </a:graphicData>
        </a:graphic>
      </p:graphicFrame>
    </p:spTree>
    <p:extLst>
      <p:ext uri="{BB962C8B-B14F-4D97-AF65-F5344CB8AC3E}">
        <p14:creationId xmlns:p14="http://schemas.microsoft.com/office/powerpoint/2010/main" val="35679691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32202672"/>
              </p:ext>
            </p:extLst>
          </p:nvPr>
        </p:nvGraphicFramePr>
        <p:xfrm>
          <a:off x="561110" y="365125"/>
          <a:ext cx="10515600" cy="33832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1725662000"/>
                    </a:ext>
                  </a:extLst>
                </a:gridCol>
              </a:tblGrid>
              <a:tr h="370840">
                <a:tc>
                  <a:txBody>
                    <a:bodyPr/>
                    <a:lstStyle/>
                    <a:p>
                      <a:r>
                        <a:rPr lang="en-AU" sz="1800" b="0" i="0" kern="1200" dirty="0" smtClean="0">
                          <a:solidFill>
                            <a:schemeClr val="lt1"/>
                          </a:solidFill>
                          <a:effectLst/>
                          <a:latin typeface="+mn-lt"/>
                          <a:ea typeface="+mn-ea"/>
                          <a:cs typeface="+mn-cs"/>
                        </a:rPr>
                        <a:t>public class Square extends Rectangle {</a:t>
                      </a:r>
                    </a:p>
                    <a:p>
                      <a:r>
                        <a:rPr lang="en-AU" sz="1800" b="0" i="0" kern="1200" dirty="0" smtClean="0">
                          <a:solidFill>
                            <a:schemeClr val="lt1"/>
                          </a:solidFill>
                          <a:effectLst/>
                          <a:latin typeface="+mn-lt"/>
                          <a:ea typeface="+mn-ea"/>
                          <a:cs typeface="+mn-cs"/>
                        </a:rPr>
                        <a:t>@Override</a:t>
                      </a:r>
                    </a:p>
                    <a:p>
                      <a:r>
                        <a:rPr lang="en-AU" sz="1800" b="0" i="0" kern="1200" dirty="0" smtClean="0">
                          <a:solidFill>
                            <a:schemeClr val="lt1"/>
                          </a:solidFill>
                          <a:effectLst/>
                          <a:latin typeface="+mn-lt"/>
                          <a:ea typeface="+mn-ea"/>
                          <a:cs typeface="+mn-cs"/>
                        </a:rPr>
                        <a:t>public void </a:t>
                      </a:r>
                      <a:r>
                        <a:rPr lang="en-AU" sz="1800" b="0" i="0" kern="1200" dirty="0" err="1" smtClean="0">
                          <a:solidFill>
                            <a:schemeClr val="lt1"/>
                          </a:solidFill>
                          <a:effectLst/>
                          <a:latin typeface="+mn-lt"/>
                          <a:ea typeface="+mn-ea"/>
                          <a:cs typeface="+mn-cs"/>
                        </a:rPr>
                        <a:t>setBreadth</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int</a:t>
                      </a:r>
                      <a:r>
                        <a:rPr lang="en-AU" sz="1800" b="0" i="0" kern="1200" dirty="0" smtClean="0">
                          <a:solidFill>
                            <a:schemeClr val="lt1"/>
                          </a:solidFill>
                          <a:effectLst/>
                          <a:latin typeface="+mn-lt"/>
                          <a:ea typeface="+mn-ea"/>
                          <a:cs typeface="+mn-cs"/>
                        </a:rPr>
                        <a:t> breadth) {</a:t>
                      </a:r>
                    </a:p>
                    <a:p>
                      <a:r>
                        <a:rPr lang="en-AU" sz="1800" b="0" i="0" kern="1200" dirty="0" err="1" smtClean="0">
                          <a:solidFill>
                            <a:schemeClr val="lt1"/>
                          </a:solidFill>
                          <a:effectLst/>
                          <a:latin typeface="+mn-lt"/>
                          <a:ea typeface="+mn-ea"/>
                          <a:cs typeface="+mn-cs"/>
                        </a:rPr>
                        <a:t>super.setBreadth</a:t>
                      </a:r>
                      <a:r>
                        <a:rPr lang="en-AU" sz="1800" b="0" i="0" kern="1200" dirty="0" smtClean="0">
                          <a:solidFill>
                            <a:schemeClr val="lt1"/>
                          </a:solidFill>
                          <a:effectLst/>
                          <a:latin typeface="+mn-lt"/>
                          <a:ea typeface="+mn-ea"/>
                          <a:cs typeface="+mn-cs"/>
                        </a:rPr>
                        <a:t>(breadth);</a:t>
                      </a:r>
                    </a:p>
                    <a:p>
                      <a:r>
                        <a:rPr lang="en-AU" sz="1800" b="0" i="0" kern="1200" dirty="0" err="1" smtClean="0">
                          <a:solidFill>
                            <a:schemeClr val="lt1"/>
                          </a:solidFill>
                          <a:effectLst/>
                          <a:latin typeface="+mn-lt"/>
                          <a:ea typeface="+mn-ea"/>
                          <a:cs typeface="+mn-cs"/>
                        </a:rPr>
                        <a:t>super.setLength</a:t>
                      </a:r>
                      <a:r>
                        <a:rPr lang="en-AU" sz="1800" b="0" i="0" kern="1200" dirty="0" smtClean="0">
                          <a:solidFill>
                            <a:schemeClr val="lt1"/>
                          </a:solidFill>
                          <a:effectLst/>
                          <a:latin typeface="+mn-lt"/>
                          <a:ea typeface="+mn-ea"/>
                          <a:cs typeface="+mn-cs"/>
                        </a:rPr>
                        <a:t>(breadth);</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@Override</a:t>
                      </a:r>
                    </a:p>
                    <a:p>
                      <a:r>
                        <a:rPr lang="en-AU" sz="1800" b="0" i="0" kern="1200" dirty="0" smtClean="0">
                          <a:solidFill>
                            <a:schemeClr val="lt1"/>
                          </a:solidFill>
                          <a:effectLst/>
                          <a:latin typeface="+mn-lt"/>
                          <a:ea typeface="+mn-ea"/>
                          <a:cs typeface="+mn-cs"/>
                        </a:rPr>
                        <a:t>public void </a:t>
                      </a:r>
                      <a:r>
                        <a:rPr lang="en-AU" sz="1800" b="0" i="0" kern="1200" dirty="0" err="1" smtClean="0">
                          <a:solidFill>
                            <a:schemeClr val="lt1"/>
                          </a:solidFill>
                          <a:effectLst/>
                          <a:latin typeface="+mn-lt"/>
                          <a:ea typeface="+mn-ea"/>
                          <a:cs typeface="+mn-cs"/>
                        </a:rPr>
                        <a:t>setLength</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int</a:t>
                      </a:r>
                      <a:r>
                        <a:rPr lang="en-AU" sz="1800" b="0" i="0" kern="1200" dirty="0" smtClean="0">
                          <a:solidFill>
                            <a:schemeClr val="lt1"/>
                          </a:solidFill>
                          <a:effectLst/>
                          <a:latin typeface="+mn-lt"/>
                          <a:ea typeface="+mn-ea"/>
                          <a:cs typeface="+mn-cs"/>
                        </a:rPr>
                        <a:t> length) {</a:t>
                      </a:r>
                    </a:p>
                    <a:p>
                      <a:r>
                        <a:rPr lang="en-AU" sz="1800" b="0" i="0" kern="1200" dirty="0" err="1" smtClean="0">
                          <a:solidFill>
                            <a:schemeClr val="lt1"/>
                          </a:solidFill>
                          <a:effectLst/>
                          <a:latin typeface="+mn-lt"/>
                          <a:ea typeface="+mn-ea"/>
                          <a:cs typeface="+mn-cs"/>
                        </a:rPr>
                        <a:t>super.setLength</a:t>
                      </a:r>
                      <a:r>
                        <a:rPr lang="en-AU" sz="1800" b="0" i="0" kern="1200" dirty="0" smtClean="0">
                          <a:solidFill>
                            <a:schemeClr val="lt1"/>
                          </a:solidFill>
                          <a:effectLst/>
                          <a:latin typeface="+mn-lt"/>
                          <a:ea typeface="+mn-ea"/>
                          <a:cs typeface="+mn-cs"/>
                        </a:rPr>
                        <a:t>(length);</a:t>
                      </a:r>
                    </a:p>
                    <a:p>
                      <a:r>
                        <a:rPr lang="en-AU" sz="1800" b="0" i="0" kern="1200" dirty="0" err="1" smtClean="0">
                          <a:solidFill>
                            <a:schemeClr val="lt1"/>
                          </a:solidFill>
                          <a:effectLst/>
                          <a:latin typeface="+mn-lt"/>
                          <a:ea typeface="+mn-ea"/>
                          <a:cs typeface="+mn-cs"/>
                        </a:rPr>
                        <a:t>super.setBreadth</a:t>
                      </a:r>
                      <a:r>
                        <a:rPr lang="en-AU" sz="1800" b="0" i="0" kern="1200" dirty="0" smtClean="0">
                          <a:solidFill>
                            <a:schemeClr val="lt1"/>
                          </a:solidFill>
                          <a:effectLst/>
                          <a:latin typeface="+mn-lt"/>
                          <a:ea typeface="+mn-ea"/>
                          <a:cs typeface="+mn-cs"/>
                        </a:rPr>
                        <a:t>(length);</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a:t>
                      </a:r>
                    </a:p>
                  </a:txBody>
                  <a:tcPr/>
                </a:tc>
                <a:extLst>
                  <a:ext uri="{0D108BD9-81ED-4DB2-BD59-A6C34878D82A}">
                    <a16:rowId xmlns:a16="http://schemas.microsoft.com/office/drawing/2014/main" val="2412746008"/>
                  </a:ext>
                </a:extLst>
              </a:tr>
            </a:tbl>
          </a:graphicData>
        </a:graphic>
      </p:graphicFrame>
    </p:spTree>
    <p:extLst>
      <p:ext uri="{BB962C8B-B14F-4D97-AF65-F5344CB8AC3E}">
        <p14:creationId xmlns:p14="http://schemas.microsoft.com/office/powerpoint/2010/main" val="26959661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5438010"/>
              </p:ext>
            </p:extLst>
          </p:nvPr>
        </p:nvGraphicFramePr>
        <p:xfrm>
          <a:off x="210127" y="126134"/>
          <a:ext cx="10515600" cy="88696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2484148725"/>
                    </a:ext>
                  </a:extLst>
                </a:gridCol>
              </a:tblGrid>
              <a:tr h="5997575">
                <a:tc>
                  <a:txBody>
                    <a:bodyPr/>
                    <a:lstStyle/>
                    <a:p>
                      <a:r>
                        <a:rPr lang="en-AU" sz="1800" b="0" i="0" kern="1200" dirty="0" smtClean="0">
                          <a:solidFill>
                            <a:schemeClr val="lt1"/>
                          </a:solidFill>
                          <a:effectLst/>
                          <a:latin typeface="+mn-lt"/>
                          <a:ea typeface="+mn-ea"/>
                          <a:cs typeface="+mn-cs"/>
                        </a:rPr>
                        <a:t>public void </a:t>
                      </a:r>
                      <a:r>
                        <a:rPr lang="en-AU" sz="1800" b="0" i="0" kern="1200" dirty="0" err="1" smtClean="0">
                          <a:solidFill>
                            <a:schemeClr val="lt1"/>
                          </a:solidFill>
                          <a:effectLst/>
                          <a:latin typeface="+mn-lt"/>
                          <a:ea typeface="+mn-ea"/>
                          <a:cs typeface="+mn-cs"/>
                        </a:rPr>
                        <a:t>calculateArea</a:t>
                      </a:r>
                      <a:r>
                        <a:rPr lang="en-AU" sz="1800" b="0" i="0" kern="1200" dirty="0" smtClean="0">
                          <a:solidFill>
                            <a:schemeClr val="lt1"/>
                          </a:solidFill>
                          <a:effectLst/>
                          <a:latin typeface="+mn-lt"/>
                          <a:ea typeface="+mn-ea"/>
                          <a:cs typeface="+mn-cs"/>
                        </a:rPr>
                        <a:t>(Rectangle r) {</a:t>
                      </a:r>
                    </a:p>
                    <a:p>
                      <a:r>
                        <a:rPr lang="en-AU" sz="1800" b="0" i="0" kern="1200" dirty="0" err="1" smtClean="0">
                          <a:solidFill>
                            <a:schemeClr val="lt1"/>
                          </a:solidFill>
                          <a:effectLst/>
                          <a:latin typeface="+mn-lt"/>
                          <a:ea typeface="+mn-ea"/>
                          <a:cs typeface="+mn-cs"/>
                        </a:rPr>
                        <a:t>r.setBreadth</a:t>
                      </a:r>
                      <a:r>
                        <a:rPr lang="en-AU" sz="1800" b="0" i="0" kern="1200" dirty="0" smtClean="0">
                          <a:solidFill>
                            <a:schemeClr val="lt1"/>
                          </a:solidFill>
                          <a:effectLst/>
                          <a:latin typeface="+mn-lt"/>
                          <a:ea typeface="+mn-ea"/>
                          <a:cs typeface="+mn-cs"/>
                        </a:rPr>
                        <a:t>(2);</a:t>
                      </a:r>
                    </a:p>
                    <a:p>
                      <a:r>
                        <a:rPr lang="en-AU" sz="1800" b="0" i="0" kern="1200" dirty="0" err="1" smtClean="0">
                          <a:solidFill>
                            <a:schemeClr val="lt1"/>
                          </a:solidFill>
                          <a:effectLst/>
                          <a:latin typeface="+mn-lt"/>
                          <a:ea typeface="+mn-ea"/>
                          <a:cs typeface="+mn-cs"/>
                        </a:rPr>
                        <a:t>r.setLength</a:t>
                      </a:r>
                      <a:r>
                        <a:rPr lang="en-AU" sz="1800" b="0" i="0" kern="1200" dirty="0" smtClean="0">
                          <a:solidFill>
                            <a:schemeClr val="lt1"/>
                          </a:solidFill>
                          <a:effectLst/>
                          <a:latin typeface="+mn-lt"/>
                          <a:ea typeface="+mn-ea"/>
                          <a:cs typeface="+mn-cs"/>
                        </a:rPr>
                        <a:t>(3);</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Assert Area</a:t>
                      </a:r>
                    </a:p>
                    <a:p>
                      <a:r>
                        <a:rPr lang="en-AU" sz="1800" b="0" i="0" kern="1200" dirty="0" smtClean="0">
                          <a:solidFill>
                            <a:schemeClr val="lt1"/>
                          </a:solidFill>
                          <a:effectLst/>
                          <a:latin typeface="+mn-lt"/>
                          <a:ea typeface="+mn-ea"/>
                          <a:cs typeface="+mn-cs"/>
                        </a:rPr>
                        <a:t>// From the code, the expected </a:t>
                      </a:r>
                      <a:r>
                        <a:rPr lang="en-AU" sz="1800" b="0" i="0" kern="1200" dirty="0" err="1" smtClean="0">
                          <a:solidFill>
                            <a:schemeClr val="lt1"/>
                          </a:solidFill>
                          <a:effectLst/>
                          <a:latin typeface="+mn-lt"/>
                          <a:ea typeface="+mn-ea"/>
                          <a:cs typeface="+mn-cs"/>
                        </a:rPr>
                        <a:t>behavior</a:t>
                      </a:r>
                      <a:r>
                        <a:rPr lang="en-AU" sz="1800" b="0" i="0" kern="1200" dirty="0" smtClean="0">
                          <a:solidFill>
                            <a:schemeClr val="lt1"/>
                          </a:solidFill>
                          <a:effectLst/>
                          <a:latin typeface="+mn-lt"/>
                          <a:ea typeface="+mn-ea"/>
                          <a:cs typeface="+mn-cs"/>
                        </a:rPr>
                        <a:t> is that the area of the rectangle is equal to 6</a:t>
                      </a:r>
                    </a:p>
                    <a:p>
                      <a:r>
                        <a:rPr lang="en-AU" sz="1800" b="0" i="0" kern="1200" dirty="0" smtClean="0">
                          <a:solidFill>
                            <a:schemeClr val="lt1"/>
                          </a:solidFill>
                          <a:effectLst/>
                          <a:latin typeface="+mn-lt"/>
                          <a:ea typeface="+mn-ea"/>
                          <a:cs typeface="+mn-cs"/>
                        </a:rPr>
                        <a:t>assert </a:t>
                      </a:r>
                      <a:r>
                        <a:rPr lang="en-AU" sz="1800" b="0" i="0" kern="1200" dirty="0" err="1" smtClean="0">
                          <a:solidFill>
                            <a:schemeClr val="lt1"/>
                          </a:solidFill>
                          <a:effectLst/>
                          <a:latin typeface="+mn-lt"/>
                          <a:ea typeface="+mn-ea"/>
                          <a:cs typeface="+mn-cs"/>
                        </a:rPr>
                        <a:t>r.getArea</a:t>
                      </a:r>
                      <a:r>
                        <a:rPr lang="en-AU" sz="1800" b="0" i="0" kern="1200" dirty="0" smtClean="0">
                          <a:solidFill>
                            <a:schemeClr val="lt1"/>
                          </a:solidFill>
                          <a:effectLst/>
                          <a:latin typeface="+mn-lt"/>
                          <a:ea typeface="+mn-ea"/>
                          <a:cs typeface="+mn-cs"/>
                        </a:rPr>
                        <a:t>() == 6 : </a:t>
                      </a:r>
                      <a:r>
                        <a:rPr lang="en-AU" sz="1800" b="0" i="0" kern="1200" dirty="0" err="1" smtClean="0">
                          <a:solidFill>
                            <a:schemeClr val="lt1"/>
                          </a:solidFill>
                          <a:effectLst/>
                          <a:latin typeface="+mn-lt"/>
                          <a:ea typeface="+mn-ea"/>
                          <a:cs typeface="+mn-cs"/>
                        </a:rPr>
                        <a:t>printError</a:t>
                      </a:r>
                      <a:r>
                        <a:rPr lang="en-AU" sz="1800" b="0" i="0" kern="1200" dirty="0" smtClean="0">
                          <a:solidFill>
                            <a:schemeClr val="lt1"/>
                          </a:solidFill>
                          <a:effectLst/>
                          <a:latin typeface="+mn-lt"/>
                          <a:ea typeface="+mn-ea"/>
                          <a:cs typeface="+mn-cs"/>
                        </a:rPr>
                        <a:t>("area", r);</a:t>
                      </a:r>
                    </a:p>
                    <a:p>
                      <a:r>
                        <a:rPr lang="en-AU" sz="1800" b="0" i="0" kern="1200" dirty="0" smtClean="0">
                          <a:solidFill>
                            <a:schemeClr val="lt1"/>
                          </a:solidFill>
                          <a:effectLst/>
                          <a:latin typeface="+mn-lt"/>
                          <a:ea typeface="+mn-ea"/>
                          <a:cs typeface="+mn-cs"/>
                        </a:rPr>
                        <a:t>// Assert Length &amp; Breadth</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From the code, the expected </a:t>
                      </a:r>
                      <a:r>
                        <a:rPr lang="en-AU" sz="1800" b="0" i="0" kern="1200" dirty="0" err="1" smtClean="0">
                          <a:solidFill>
                            <a:schemeClr val="lt1"/>
                          </a:solidFill>
                          <a:effectLst/>
                          <a:latin typeface="+mn-lt"/>
                          <a:ea typeface="+mn-ea"/>
                          <a:cs typeface="+mn-cs"/>
                        </a:rPr>
                        <a:t>behavior</a:t>
                      </a:r>
                      <a:r>
                        <a:rPr lang="en-AU" sz="1800" b="0" i="0" kern="1200" dirty="0" smtClean="0">
                          <a:solidFill>
                            <a:schemeClr val="lt1"/>
                          </a:solidFill>
                          <a:effectLst/>
                          <a:latin typeface="+mn-lt"/>
                          <a:ea typeface="+mn-ea"/>
                          <a:cs typeface="+mn-cs"/>
                        </a:rPr>
                        <a:t> is that </a:t>
                      </a:r>
                    </a:p>
                    <a:p>
                      <a:r>
                        <a:rPr lang="en-AU" sz="1800" b="0" i="0" kern="1200" dirty="0" smtClean="0">
                          <a:solidFill>
                            <a:schemeClr val="lt1"/>
                          </a:solidFill>
                          <a:effectLst/>
                          <a:latin typeface="+mn-lt"/>
                          <a:ea typeface="+mn-ea"/>
                          <a:cs typeface="+mn-cs"/>
                        </a:rPr>
                        <a:t>// the length should always be equal to 3 and</a:t>
                      </a:r>
                    </a:p>
                    <a:p>
                      <a:r>
                        <a:rPr lang="en-AU" sz="1800" b="0" i="0" kern="1200" dirty="0" smtClean="0">
                          <a:solidFill>
                            <a:schemeClr val="lt1"/>
                          </a:solidFill>
                          <a:effectLst/>
                          <a:latin typeface="+mn-lt"/>
                          <a:ea typeface="+mn-ea"/>
                          <a:cs typeface="+mn-cs"/>
                        </a:rPr>
                        <a:t>// the breadth should always be equal to 2</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assert </a:t>
                      </a:r>
                      <a:r>
                        <a:rPr lang="en-AU" sz="1800" b="0" i="0" kern="1200" dirty="0" err="1" smtClean="0">
                          <a:solidFill>
                            <a:schemeClr val="lt1"/>
                          </a:solidFill>
                          <a:effectLst/>
                          <a:latin typeface="+mn-lt"/>
                          <a:ea typeface="+mn-ea"/>
                          <a:cs typeface="+mn-cs"/>
                        </a:rPr>
                        <a:t>r.getLength</a:t>
                      </a:r>
                      <a:r>
                        <a:rPr lang="en-AU" sz="1800" b="0" i="0" kern="1200" dirty="0" smtClean="0">
                          <a:solidFill>
                            <a:schemeClr val="lt1"/>
                          </a:solidFill>
                          <a:effectLst/>
                          <a:latin typeface="+mn-lt"/>
                          <a:ea typeface="+mn-ea"/>
                          <a:cs typeface="+mn-cs"/>
                        </a:rPr>
                        <a:t>() == 3 : </a:t>
                      </a:r>
                      <a:r>
                        <a:rPr lang="en-AU" sz="1800" b="0" i="0" kern="1200" dirty="0" err="1" smtClean="0">
                          <a:solidFill>
                            <a:schemeClr val="lt1"/>
                          </a:solidFill>
                          <a:effectLst/>
                          <a:latin typeface="+mn-lt"/>
                          <a:ea typeface="+mn-ea"/>
                          <a:cs typeface="+mn-cs"/>
                        </a:rPr>
                        <a:t>printError</a:t>
                      </a:r>
                      <a:r>
                        <a:rPr lang="en-AU" sz="1800" b="0" i="0" kern="1200" dirty="0" smtClean="0">
                          <a:solidFill>
                            <a:schemeClr val="lt1"/>
                          </a:solidFill>
                          <a:effectLst/>
                          <a:latin typeface="+mn-lt"/>
                          <a:ea typeface="+mn-ea"/>
                          <a:cs typeface="+mn-cs"/>
                        </a:rPr>
                        <a:t>("length", r);</a:t>
                      </a:r>
                    </a:p>
                    <a:p>
                      <a:r>
                        <a:rPr lang="en-AU" sz="1800" b="0" i="0" kern="1200" dirty="0" smtClean="0">
                          <a:solidFill>
                            <a:schemeClr val="lt1"/>
                          </a:solidFill>
                          <a:effectLst/>
                          <a:latin typeface="+mn-lt"/>
                          <a:ea typeface="+mn-ea"/>
                          <a:cs typeface="+mn-cs"/>
                        </a:rPr>
                        <a:t>assert </a:t>
                      </a:r>
                      <a:r>
                        <a:rPr lang="en-AU" sz="1800" b="0" i="0" kern="1200" dirty="0" err="1" smtClean="0">
                          <a:solidFill>
                            <a:schemeClr val="lt1"/>
                          </a:solidFill>
                          <a:effectLst/>
                          <a:latin typeface="+mn-lt"/>
                          <a:ea typeface="+mn-ea"/>
                          <a:cs typeface="+mn-cs"/>
                        </a:rPr>
                        <a:t>r.getBreadth</a:t>
                      </a:r>
                      <a:r>
                        <a:rPr lang="en-AU" sz="1800" b="0" i="0" kern="1200" dirty="0" smtClean="0">
                          <a:solidFill>
                            <a:schemeClr val="lt1"/>
                          </a:solidFill>
                          <a:effectLst/>
                          <a:latin typeface="+mn-lt"/>
                          <a:ea typeface="+mn-ea"/>
                          <a:cs typeface="+mn-cs"/>
                        </a:rPr>
                        <a:t>() == 2 : </a:t>
                      </a:r>
                      <a:r>
                        <a:rPr lang="en-AU" sz="1800" b="0" i="0" kern="1200" dirty="0" err="1" smtClean="0">
                          <a:solidFill>
                            <a:schemeClr val="lt1"/>
                          </a:solidFill>
                          <a:effectLst/>
                          <a:latin typeface="+mn-lt"/>
                          <a:ea typeface="+mn-ea"/>
                          <a:cs typeface="+mn-cs"/>
                        </a:rPr>
                        <a:t>printError</a:t>
                      </a:r>
                      <a:r>
                        <a:rPr lang="en-AU" sz="1800" b="0" i="0" kern="1200" dirty="0" smtClean="0">
                          <a:solidFill>
                            <a:schemeClr val="lt1"/>
                          </a:solidFill>
                          <a:effectLst/>
                          <a:latin typeface="+mn-lt"/>
                          <a:ea typeface="+mn-ea"/>
                          <a:cs typeface="+mn-cs"/>
                        </a:rPr>
                        <a:t>("breadth", r);</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private String </a:t>
                      </a:r>
                      <a:r>
                        <a:rPr lang="en-AU" sz="1800" b="0" i="0" kern="1200" dirty="0" err="1" smtClean="0">
                          <a:solidFill>
                            <a:schemeClr val="lt1"/>
                          </a:solidFill>
                          <a:effectLst/>
                          <a:latin typeface="+mn-lt"/>
                          <a:ea typeface="+mn-ea"/>
                          <a:cs typeface="+mn-cs"/>
                        </a:rPr>
                        <a:t>printError</a:t>
                      </a:r>
                      <a:r>
                        <a:rPr lang="en-AU" sz="1800" b="0" i="0" kern="1200" dirty="0" smtClean="0">
                          <a:solidFill>
                            <a:schemeClr val="lt1"/>
                          </a:solidFill>
                          <a:effectLst/>
                          <a:latin typeface="+mn-lt"/>
                          <a:ea typeface="+mn-ea"/>
                          <a:cs typeface="+mn-cs"/>
                        </a:rPr>
                        <a:t>(String </a:t>
                      </a:r>
                      <a:r>
                        <a:rPr lang="en-AU" sz="1800" b="0" i="0" kern="1200" dirty="0" err="1" smtClean="0">
                          <a:solidFill>
                            <a:schemeClr val="lt1"/>
                          </a:solidFill>
                          <a:effectLst/>
                          <a:latin typeface="+mn-lt"/>
                          <a:ea typeface="+mn-ea"/>
                          <a:cs typeface="+mn-cs"/>
                        </a:rPr>
                        <a:t>errorIdentifer</a:t>
                      </a:r>
                      <a:r>
                        <a:rPr lang="en-AU" sz="1800" b="0" i="0" kern="1200" dirty="0" smtClean="0">
                          <a:solidFill>
                            <a:schemeClr val="lt1"/>
                          </a:solidFill>
                          <a:effectLst/>
                          <a:latin typeface="+mn-lt"/>
                          <a:ea typeface="+mn-ea"/>
                          <a:cs typeface="+mn-cs"/>
                        </a:rPr>
                        <a:t>, Rectangle r) {</a:t>
                      </a:r>
                    </a:p>
                    <a:p>
                      <a:r>
                        <a:rPr lang="en-AU" sz="1800" b="0" i="0" kern="1200" dirty="0" smtClean="0">
                          <a:solidFill>
                            <a:schemeClr val="lt1"/>
                          </a:solidFill>
                          <a:effectLst/>
                          <a:latin typeface="+mn-lt"/>
                          <a:ea typeface="+mn-ea"/>
                          <a:cs typeface="+mn-cs"/>
                        </a:rPr>
                        <a:t>return "Unexpected value of " + </a:t>
                      </a:r>
                      <a:r>
                        <a:rPr lang="en-AU" sz="1800" b="0" i="0" kern="1200" dirty="0" err="1" smtClean="0">
                          <a:solidFill>
                            <a:schemeClr val="lt1"/>
                          </a:solidFill>
                          <a:effectLst/>
                          <a:latin typeface="+mn-lt"/>
                          <a:ea typeface="+mn-ea"/>
                          <a:cs typeface="+mn-cs"/>
                        </a:rPr>
                        <a:t>errorIdentifer</a:t>
                      </a:r>
                      <a:r>
                        <a:rPr lang="en-AU" sz="1800" b="0" i="0" kern="1200" dirty="0" smtClean="0">
                          <a:solidFill>
                            <a:schemeClr val="lt1"/>
                          </a:solidFill>
                          <a:effectLst/>
                          <a:latin typeface="+mn-lt"/>
                          <a:ea typeface="+mn-ea"/>
                          <a:cs typeface="+mn-cs"/>
                        </a:rPr>
                        <a:t> + " for instance of " + </a:t>
                      </a:r>
                      <a:r>
                        <a:rPr lang="en-AU" sz="1800" b="0" i="0" kern="1200" dirty="0" err="1" smtClean="0">
                          <a:solidFill>
                            <a:schemeClr val="lt1"/>
                          </a:solidFill>
                          <a:effectLst/>
                          <a:latin typeface="+mn-lt"/>
                          <a:ea typeface="+mn-ea"/>
                          <a:cs typeface="+mn-cs"/>
                        </a:rPr>
                        <a:t>r.getClass</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getName</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public static void main(String[] </a:t>
                      </a:r>
                      <a:r>
                        <a:rPr lang="en-AU" sz="1800" b="0" i="0" kern="1200" dirty="0" err="1" smtClean="0">
                          <a:solidFill>
                            <a:schemeClr val="lt1"/>
                          </a:solidFill>
                          <a:effectLst/>
                          <a:latin typeface="+mn-lt"/>
                          <a:ea typeface="+mn-ea"/>
                          <a:cs typeface="+mn-cs"/>
                        </a:rPr>
                        <a:t>args</a:t>
                      </a:r>
                      <a:r>
                        <a:rPr lang="en-AU" sz="1800" b="0" i="0" kern="1200" dirty="0" smtClean="0">
                          <a:solidFill>
                            <a:schemeClr val="lt1"/>
                          </a:solidFill>
                          <a:effectLst/>
                          <a:latin typeface="+mn-lt"/>
                          <a:ea typeface="+mn-ea"/>
                          <a:cs typeface="+mn-cs"/>
                        </a:rPr>
                        <a:t>) {</a:t>
                      </a:r>
                    </a:p>
                    <a:p>
                      <a:r>
                        <a:rPr lang="en-AU" sz="1800" b="0" i="0" kern="1200" dirty="0" err="1" smtClean="0">
                          <a:solidFill>
                            <a:schemeClr val="lt1"/>
                          </a:solidFill>
                          <a:effectLst/>
                          <a:latin typeface="+mn-lt"/>
                          <a:ea typeface="+mn-ea"/>
                          <a:cs typeface="+mn-cs"/>
                        </a:rPr>
                        <a:t>LSPDemo</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lsp</a:t>
                      </a:r>
                      <a:r>
                        <a:rPr lang="en-AU" sz="1800" b="0" i="0" kern="1200" dirty="0" smtClean="0">
                          <a:solidFill>
                            <a:schemeClr val="lt1"/>
                          </a:solidFill>
                          <a:effectLst/>
                          <a:latin typeface="+mn-lt"/>
                          <a:ea typeface="+mn-ea"/>
                          <a:cs typeface="+mn-cs"/>
                        </a:rPr>
                        <a:t> = new </a:t>
                      </a:r>
                      <a:r>
                        <a:rPr lang="en-AU" sz="1800" b="0" i="0" kern="1200" dirty="0" err="1" smtClean="0">
                          <a:solidFill>
                            <a:schemeClr val="lt1"/>
                          </a:solidFill>
                          <a:effectLst/>
                          <a:latin typeface="+mn-lt"/>
                          <a:ea typeface="+mn-ea"/>
                          <a:cs typeface="+mn-cs"/>
                        </a:rPr>
                        <a:t>LSPDemo</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An instance of Rectangle is passed</a:t>
                      </a:r>
                    </a:p>
                    <a:p>
                      <a:r>
                        <a:rPr lang="en-AU" sz="1800" b="0" i="0" kern="1200" dirty="0" smtClean="0">
                          <a:solidFill>
                            <a:schemeClr val="lt1"/>
                          </a:solidFill>
                          <a:effectLst/>
                          <a:latin typeface="+mn-lt"/>
                          <a:ea typeface="+mn-ea"/>
                          <a:cs typeface="+mn-cs"/>
                        </a:rPr>
                        <a:t>//</a:t>
                      </a:r>
                    </a:p>
                    <a:p>
                      <a:r>
                        <a:rPr lang="en-AU" sz="1800" b="0" i="0" kern="1200" dirty="0" err="1" smtClean="0">
                          <a:solidFill>
                            <a:schemeClr val="lt1"/>
                          </a:solidFill>
                          <a:effectLst/>
                          <a:latin typeface="+mn-lt"/>
                          <a:ea typeface="+mn-ea"/>
                          <a:cs typeface="+mn-cs"/>
                        </a:rPr>
                        <a:t>lsp.calculateArea</a:t>
                      </a:r>
                      <a:r>
                        <a:rPr lang="en-AU" sz="1800" b="0" i="0" kern="1200" dirty="0" smtClean="0">
                          <a:solidFill>
                            <a:schemeClr val="lt1"/>
                          </a:solidFill>
                          <a:effectLst/>
                          <a:latin typeface="+mn-lt"/>
                          <a:ea typeface="+mn-ea"/>
                          <a:cs typeface="+mn-cs"/>
                        </a:rPr>
                        <a:t>(new Rectangle());</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An instance of Square is passed</a:t>
                      </a:r>
                    </a:p>
                    <a:p>
                      <a:r>
                        <a:rPr lang="en-AU" sz="1800" b="0" i="0" kern="1200" dirty="0" smtClean="0">
                          <a:solidFill>
                            <a:schemeClr val="lt1"/>
                          </a:solidFill>
                          <a:effectLst/>
                          <a:latin typeface="+mn-lt"/>
                          <a:ea typeface="+mn-ea"/>
                          <a:cs typeface="+mn-cs"/>
                        </a:rPr>
                        <a:t>//</a:t>
                      </a:r>
                    </a:p>
                    <a:p>
                      <a:r>
                        <a:rPr lang="en-AU" sz="1800" b="0" i="0" kern="1200" dirty="0" err="1" smtClean="0">
                          <a:solidFill>
                            <a:schemeClr val="lt1"/>
                          </a:solidFill>
                          <a:effectLst/>
                          <a:latin typeface="+mn-lt"/>
                          <a:ea typeface="+mn-ea"/>
                          <a:cs typeface="+mn-cs"/>
                        </a:rPr>
                        <a:t>lsp.calculateArea</a:t>
                      </a:r>
                      <a:r>
                        <a:rPr lang="en-AU" sz="1800" b="0" i="0" kern="1200" dirty="0" smtClean="0">
                          <a:solidFill>
                            <a:schemeClr val="lt1"/>
                          </a:solidFill>
                          <a:effectLst/>
                          <a:latin typeface="+mn-lt"/>
                          <a:ea typeface="+mn-ea"/>
                          <a:cs typeface="+mn-cs"/>
                        </a:rPr>
                        <a:t>(new Square());</a:t>
                      </a:r>
                    </a:p>
                    <a:p>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a:t>
                      </a:r>
                    </a:p>
                    <a:p>
                      <a:endParaRPr lang="en-AU" dirty="0"/>
                    </a:p>
                  </a:txBody>
                  <a:tcPr/>
                </a:tc>
                <a:extLst>
                  <a:ext uri="{0D108BD9-81ED-4DB2-BD59-A6C34878D82A}">
                    <a16:rowId xmlns:a16="http://schemas.microsoft.com/office/drawing/2014/main" val="2681943669"/>
                  </a:ext>
                </a:extLst>
              </a:tr>
            </a:tbl>
          </a:graphicData>
        </a:graphic>
      </p:graphicFrame>
    </p:spTree>
    <p:extLst>
      <p:ext uri="{BB962C8B-B14F-4D97-AF65-F5344CB8AC3E}">
        <p14:creationId xmlns:p14="http://schemas.microsoft.com/office/powerpoint/2010/main" val="46622005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455" y="523297"/>
            <a:ext cx="10515600" cy="2386158"/>
          </a:xfrm>
        </p:spPr>
        <p:txBody>
          <a:bodyPr/>
          <a:lstStyle/>
          <a:p>
            <a:r>
              <a:rPr lang="en-AU" dirty="0" smtClean="0">
                <a:hlinkClick r:id="rId2"/>
              </a:rPr>
              <a:t>Inheritance</a:t>
            </a:r>
            <a:endParaRPr lang="en-AU" dirty="0" smtClean="0"/>
          </a:p>
          <a:p>
            <a:endParaRPr lang="en-AU" dirty="0"/>
          </a:p>
          <a:p>
            <a:pPr marL="0" indent="0">
              <a:buNone/>
            </a:pPr>
            <a:r>
              <a:rPr lang="en-AU" dirty="0"/>
              <a:t> is the principle of class hierarchy. It is the ability for one object to take on the states, </a:t>
            </a:r>
            <a:r>
              <a:rPr lang="en-AU" dirty="0" err="1"/>
              <a:t>behaviors</a:t>
            </a:r>
            <a:r>
              <a:rPr lang="en-AU" dirty="0"/>
              <a:t>, and functionality of another object.</a:t>
            </a:r>
          </a:p>
        </p:txBody>
      </p:sp>
    </p:spTree>
    <p:extLst>
      <p:ext uri="{BB962C8B-B14F-4D97-AF65-F5344CB8AC3E}">
        <p14:creationId xmlns:p14="http://schemas.microsoft.com/office/powerpoint/2010/main" val="3794600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0801" y="160324"/>
            <a:ext cx="8897354" cy="6480622"/>
          </a:xfrm>
          <a:prstGeom prst="rect">
            <a:avLst/>
          </a:prstGeom>
        </p:spPr>
      </p:pic>
    </p:spTree>
    <p:extLst>
      <p:ext uri="{BB962C8B-B14F-4D97-AF65-F5344CB8AC3E}">
        <p14:creationId xmlns:p14="http://schemas.microsoft.com/office/powerpoint/2010/main" val="3640446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9128" y="107524"/>
            <a:ext cx="9162472" cy="6584651"/>
          </a:xfrm>
          <a:prstGeom prst="rect">
            <a:avLst/>
          </a:prstGeom>
        </p:spPr>
      </p:pic>
    </p:spTree>
    <p:extLst>
      <p:ext uri="{BB962C8B-B14F-4D97-AF65-F5344CB8AC3E}">
        <p14:creationId xmlns:p14="http://schemas.microsoft.com/office/powerpoint/2010/main" val="32347379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9745" y="73649"/>
            <a:ext cx="10169237" cy="6503945"/>
          </a:xfrm>
          <a:prstGeom prst="rect">
            <a:avLst/>
          </a:prstGeom>
        </p:spPr>
      </p:pic>
    </p:spTree>
    <p:extLst>
      <p:ext uri="{BB962C8B-B14F-4D97-AF65-F5344CB8AC3E}">
        <p14:creationId xmlns:p14="http://schemas.microsoft.com/office/powerpoint/2010/main" val="3153904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6145" y="117225"/>
            <a:ext cx="8581616" cy="6348230"/>
          </a:xfrm>
          <a:prstGeom prst="rect">
            <a:avLst/>
          </a:prstGeom>
        </p:spPr>
      </p:pic>
    </p:spTree>
    <p:extLst>
      <p:ext uri="{BB962C8B-B14F-4D97-AF65-F5344CB8AC3E}">
        <p14:creationId xmlns:p14="http://schemas.microsoft.com/office/powerpoint/2010/main" val="2253692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189186"/>
            <a:ext cx="9064113" cy="6571831"/>
          </a:xfrm>
          <a:prstGeom prst="rect">
            <a:avLst/>
          </a:prstGeom>
        </p:spPr>
      </p:pic>
    </p:spTree>
    <p:extLst>
      <p:ext uri="{BB962C8B-B14F-4D97-AF65-F5344CB8AC3E}">
        <p14:creationId xmlns:p14="http://schemas.microsoft.com/office/powerpoint/2010/main" val="6443131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2943" y="1551710"/>
            <a:ext cx="10214183" cy="3482108"/>
          </a:xfrm>
          <a:prstGeom prst="rect">
            <a:avLst/>
          </a:prstGeom>
        </p:spPr>
      </p:pic>
    </p:spTree>
    <p:extLst>
      <p:ext uri="{BB962C8B-B14F-4D97-AF65-F5344CB8AC3E}">
        <p14:creationId xmlns:p14="http://schemas.microsoft.com/office/powerpoint/2010/main" val="42412506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766786" y="81735"/>
            <a:ext cx="10076705" cy="6776265"/>
          </a:xfrm>
          <a:prstGeom prst="rect">
            <a:avLst/>
          </a:prstGeom>
        </p:spPr>
      </p:pic>
    </p:spTree>
    <p:extLst>
      <p:ext uri="{BB962C8B-B14F-4D97-AF65-F5344CB8AC3E}">
        <p14:creationId xmlns:p14="http://schemas.microsoft.com/office/powerpoint/2010/main" val="889238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614" y="178488"/>
            <a:ext cx="10515600" cy="717005"/>
          </a:xfrm>
        </p:spPr>
        <p:txBody>
          <a:bodyPr/>
          <a:lstStyle/>
          <a:p>
            <a:r>
              <a:rPr lang="en-AU" dirty="0" smtClean="0"/>
              <a:t>SEP Course Sequence </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20137" y="6241582"/>
            <a:ext cx="2444410" cy="53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67994" y="1464230"/>
            <a:ext cx="8717643" cy="1200329"/>
          </a:xfrm>
          <a:prstGeom prst="rect">
            <a:avLst/>
          </a:prstGeom>
        </p:spPr>
        <p:txBody>
          <a:bodyPr wrap="none">
            <a:spAutoFit/>
          </a:bodyPr>
          <a:lstStyle/>
          <a:p>
            <a:r>
              <a:rPr lang="en-US" sz="2400" dirty="0" smtClean="0">
                <a:solidFill>
                  <a:schemeClr val="accent4">
                    <a:lumMod val="50000"/>
                  </a:schemeClr>
                </a:solidFill>
              </a:rPr>
              <a:t>Workshop 2 : Analysis , planning and architecture : </a:t>
            </a:r>
          </a:p>
          <a:p>
            <a:r>
              <a:rPr lang="en-US" sz="2400" dirty="0" smtClean="0">
                <a:solidFill>
                  <a:schemeClr val="accent4">
                    <a:lumMod val="50000"/>
                  </a:schemeClr>
                </a:solidFill>
              </a:rPr>
              <a:t>Iteration 0 –Release 1  .  Duration 1 week  -</a:t>
            </a:r>
            <a:r>
              <a:rPr lang="en-AU" dirty="0" smtClean="0"/>
              <a:t> </a:t>
            </a:r>
            <a:r>
              <a:rPr lang="en-AU" sz="2000" dirty="0"/>
              <a:t>Group Name: </a:t>
            </a:r>
            <a:r>
              <a:rPr lang="en-AU" sz="2000" dirty="0" smtClean="0"/>
              <a:t>SEP-Wrk-02-Gxx</a:t>
            </a:r>
            <a:endParaRPr lang="en-AU" sz="2000" dirty="0"/>
          </a:p>
          <a:p>
            <a:endParaRPr lang="en-AU" sz="2400" dirty="0">
              <a:solidFill>
                <a:schemeClr val="accent4">
                  <a:lumMod val="50000"/>
                </a:schemeClr>
              </a:solidFill>
            </a:endParaRPr>
          </a:p>
        </p:txBody>
      </p:sp>
      <p:sp>
        <p:nvSpPr>
          <p:cNvPr id="7" name="Rectangle 6"/>
          <p:cNvSpPr/>
          <p:nvPr/>
        </p:nvSpPr>
        <p:spPr>
          <a:xfrm>
            <a:off x="603968" y="2531030"/>
            <a:ext cx="8733673" cy="830997"/>
          </a:xfrm>
          <a:prstGeom prst="rect">
            <a:avLst/>
          </a:prstGeom>
        </p:spPr>
        <p:txBody>
          <a:bodyPr wrap="none">
            <a:spAutoFit/>
          </a:bodyPr>
          <a:lstStyle/>
          <a:p>
            <a:r>
              <a:rPr lang="en-US" sz="2400" dirty="0" smtClean="0">
                <a:solidFill>
                  <a:schemeClr val="accent1">
                    <a:lumMod val="50000"/>
                  </a:schemeClr>
                </a:solidFill>
              </a:rPr>
              <a:t>Workshop 3 : Design , Implementation and testing : </a:t>
            </a:r>
          </a:p>
          <a:p>
            <a:r>
              <a:rPr lang="en-US" sz="2400" dirty="0" smtClean="0">
                <a:solidFill>
                  <a:schemeClr val="accent1">
                    <a:lumMod val="50000"/>
                  </a:schemeClr>
                </a:solidFill>
              </a:rPr>
              <a:t>Iteration 1 –Release 1  .  Duration 1 week  -</a:t>
            </a:r>
            <a:r>
              <a:rPr lang="en-AU" sz="2400" dirty="0" smtClean="0"/>
              <a:t> </a:t>
            </a:r>
            <a:r>
              <a:rPr lang="en-AU" sz="2000" dirty="0"/>
              <a:t>Group Name: SEP-Wrk-03-Gxx</a:t>
            </a:r>
          </a:p>
        </p:txBody>
      </p:sp>
      <p:sp>
        <p:nvSpPr>
          <p:cNvPr id="8" name="Rectangle 7"/>
          <p:cNvSpPr/>
          <p:nvPr/>
        </p:nvSpPr>
        <p:spPr>
          <a:xfrm>
            <a:off x="631669" y="3597830"/>
            <a:ext cx="8664744" cy="830997"/>
          </a:xfrm>
          <a:prstGeom prst="rect">
            <a:avLst/>
          </a:prstGeom>
        </p:spPr>
        <p:txBody>
          <a:bodyPr wrap="none">
            <a:spAutoFit/>
          </a:bodyPr>
          <a:lstStyle/>
          <a:p>
            <a:r>
              <a:rPr lang="en-US" sz="2400" dirty="0" smtClean="0">
                <a:solidFill>
                  <a:schemeClr val="accent1">
                    <a:lumMod val="50000"/>
                  </a:schemeClr>
                </a:solidFill>
              </a:rPr>
              <a:t>Workshop 4 : Design , Implementation and testing : </a:t>
            </a:r>
          </a:p>
          <a:p>
            <a:r>
              <a:rPr lang="en-US" sz="2400" dirty="0" smtClean="0">
                <a:solidFill>
                  <a:schemeClr val="accent1">
                    <a:lumMod val="50000"/>
                  </a:schemeClr>
                </a:solidFill>
              </a:rPr>
              <a:t>Iteration 2 –Release 1  .  Duration 1 week -</a:t>
            </a:r>
            <a:r>
              <a:rPr lang="en-AU" sz="2400" dirty="0" smtClean="0"/>
              <a:t> </a:t>
            </a:r>
            <a:r>
              <a:rPr lang="en-AU" sz="2000" dirty="0"/>
              <a:t>Group Name: SEP-Wrk-04-Gxx</a:t>
            </a:r>
          </a:p>
        </p:txBody>
      </p:sp>
      <p:sp>
        <p:nvSpPr>
          <p:cNvPr id="9" name="Rectangle 8"/>
          <p:cNvSpPr/>
          <p:nvPr/>
        </p:nvSpPr>
        <p:spPr>
          <a:xfrm>
            <a:off x="603968" y="4664630"/>
            <a:ext cx="8664744" cy="830997"/>
          </a:xfrm>
          <a:prstGeom prst="rect">
            <a:avLst/>
          </a:prstGeom>
        </p:spPr>
        <p:txBody>
          <a:bodyPr wrap="none">
            <a:spAutoFit/>
          </a:bodyPr>
          <a:lstStyle/>
          <a:p>
            <a:r>
              <a:rPr lang="en-US" sz="2400" dirty="0" smtClean="0">
                <a:solidFill>
                  <a:schemeClr val="accent1">
                    <a:lumMod val="50000"/>
                  </a:schemeClr>
                </a:solidFill>
              </a:rPr>
              <a:t>Workshop 5 : Design , Implementation and testing: </a:t>
            </a:r>
          </a:p>
          <a:p>
            <a:r>
              <a:rPr lang="en-US" sz="2400" dirty="0" smtClean="0">
                <a:solidFill>
                  <a:schemeClr val="accent1">
                    <a:lumMod val="50000"/>
                  </a:schemeClr>
                </a:solidFill>
              </a:rPr>
              <a:t>Iteration 3 –Release 1  .  Duration 1 week -</a:t>
            </a:r>
            <a:r>
              <a:rPr lang="en-AU" sz="2400" dirty="0" smtClean="0"/>
              <a:t> </a:t>
            </a:r>
            <a:r>
              <a:rPr lang="en-AU" sz="2000" dirty="0"/>
              <a:t>Group Name: SEP-Wrk-05-Gxx</a:t>
            </a:r>
          </a:p>
        </p:txBody>
      </p:sp>
      <p:sp>
        <p:nvSpPr>
          <p:cNvPr id="10" name="Rectangle 9"/>
          <p:cNvSpPr/>
          <p:nvPr/>
        </p:nvSpPr>
        <p:spPr>
          <a:xfrm>
            <a:off x="603968" y="5731430"/>
            <a:ext cx="10359246" cy="830997"/>
          </a:xfrm>
          <a:prstGeom prst="rect">
            <a:avLst/>
          </a:prstGeom>
        </p:spPr>
        <p:txBody>
          <a:bodyPr wrap="none">
            <a:spAutoFit/>
          </a:bodyPr>
          <a:lstStyle/>
          <a:p>
            <a:r>
              <a:rPr lang="en-US" sz="2400" dirty="0" smtClean="0"/>
              <a:t>Workshop 6 : Showcase 1  </a:t>
            </a:r>
            <a:r>
              <a:rPr lang="en-AU" dirty="0" smtClean="0"/>
              <a:t> (</a:t>
            </a:r>
            <a:r>
              <a:rPr lang="en-AU" dirty="0"/>
              <a:t>30</a:t>
            </a:r>
            <a:r>
              <a:rPr lang="en-AU" dirty="0" smtClean="0"/>
              <a:t>%)  25% Documentation +5% Prototype (Deployed on Cloud / Laptop)</a:t>
            </a:r>
            <a:endParaRPr lang="en-AU" dirty="0"/>
          </a:p>
          <a:p>
            <a:r>
              <a:rPr lang="en-US" sz="2400" dirty="0" smtClean="0"/>
              <a:t>  </a:t>
            </a:r>
            <a:endParaRPr lang="en-AU" sz="2400" dirty="0"/>
          </a:p>
        </p:txBody>
      </p:sp>
    </p:spTree>
    <p:extLst>
      <p:ext uri="{BB962C8B-B14F-4D97-AF65-F5344CB8AC3E}">
        <p14:creationId xmlns:p14="http://schemas.microsoft.com/office/powerpoint/2010/main" val="3092672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9492" y="422496"/>
            <a:ext cx="8451272" cy="6203150"/>
          </a:xfrm>
          <a:prstGeom prst="rect">
            <a:avLst/>
          </a:prstGeom>
        </p:spPr>
      </p:pic>
    </p:spTree>
    <p:extLst>
      <p:ext uri="{BB962C8B-B14F-4D97-AF65-F5344CB8AC3E}">
        <p14:creationId xmlns:p14="http://schemas.microsoft.com/office/powerpoint/2010/main" val="501090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79947" y="158222"/>
            <a:ext cx="8810428" cy="6408832"/>
          </a:xfrm>
          <a:prstGeom prst="rect">
            <a:avLst/>
          </a:prstGeom>
        </p:spPr>
      </p:pic>
    </p:spTree>
    <p:extLst>
      <p:ext uri="{BB962C8B-B14F-4D97-AF65-F5344CB8AC3E}">
        <p14:creationId xmlns:p14="http://schemas.microsoft.com/office/powerpoint/2010/main" val="17467783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0218" y="301544"/>
            <a:ext cx="10889673" cy="6325742"/>
          </a:xfrm>
          <a:prstGeom prst="rect">
            <a:avLst/>
          </a:prstGeom>
        </p:spPr>
      </p:pic>
    </p:spTree>
    <p:extLst>
      <p:ext uri="{BB962C8B-B14F-4D97-AF65-F5344CB8AC3E}">
        <p14:creationId xmlns:p14="http://schemas.microsoft.com/office/powerpoint/2010/main" val="35480044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64145" y="227194"/>
            <a:ext cx="8737599" cy="6458225"/>
          </a:xfrm>
          <a:prstGeom prst="rect">
            <a:avLst/>
          </a:prstGeom>
        </p:spPr>
      </p:pic>
    </p:spTree>
    <p:extLst>
      <p:ext uri="{BB962C8B-B14F-4D97-AF65-F5344CB8AC3E}">
        <p14:creationId xmlns:p14="http://schemas.microsoft.com/office/powerpoint/2010/main" val="21991797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94691" y="351296"/>
            <a:ext cx="8546697" cy="6345068"/>
          </a:xfrm>
          <a:prstGeom prst="rect">
            <a:avLst/>
          </a:prstGeom>
        </p:spPr>
      </p:pic>
    </p:spTree>
    <p:extLst>
      <p:ext uri="{BB962C8B-B14F-4D97-AF65-F5344CB8AC3E}">
        <p14:creationId xmlns:p14="http://schemas.microsoft.com/office/powerpoint/2010/main" val="8527764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6072" y="193992"/>
            <a:ext cx="8211128" cy="6487805"/>
          </a:xfrm>
          <a:prstGeom prst="rect">
            <a:avLst/>
          </a:prstGeom>
        </p:spPr>
      </p:pic>
    </p:spTree>
    <p:extLst>
      <p:ext uri="{BB962C8B-B14F-4D97-AF65-F5344CB8AC3E}">
        <p14:creationId xmlns:p14="http://schemas.microsoft.com/office/powerpoint/2010/main" val="2590125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7637" y="544945"/>
            <a:ext cx="10461794" cy="5781964"/>
          </a:xfrm>
          <a:prstGeom prst="rect">
            <a:avLst/>
          </a:prstGeom>
        </p:spPr>
      </p:pic>
    </p:spTree>
    <p:extLst>
      <p:ext uri="{BB962C8B-B14F-4D97-AF65-F5344CB8AC3E}">
        <p14:creationId xmlns:p14="http://schemas.microsoft.com/office/powerpoint/2010/main" val="29973329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8364" y="202907"/>
            <a:ext cx="8416134" cy="6373383"/>
          </a:xfrm>
          <a:prstGeom prst="rect">
            <a:avLst/>
          </a:prstGeom>
        </p:spPr>
      </p:pic>
    </p:spTree>
    <p:extLst>
      <p:ext uri="{BB962C8B-B14F-4D97-AF65-F5344CB8AC3E}">
        <p14:creationId xmlns:p14="http://schemas.microsoft.com/office/powerpoint/2010/main" val="1985631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281998"/>
            <a:ext cx="9939431" cy="6340671"/>
          </a:xfrm>
          <a:prstGeom prst="rect">
            <a:avLst/>
          </a:prstGeom>
        </p:spPr>
      </p:pic>
    </p:spTree>
    <p:extLst>
      <p:ext uri="{BB962C8B-B14F-4D97-AF65-F5344CB8AC3E}">
        <p14:creationId xmlns:p14="http://schemas.microsoft.com/office/powerpoint/2010/main" val="20405746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923637" y="79834"/>
            <a:ext cx="9301017" cy="6683720"/>
          </a:xfrm>
          <a:prstGeom prst="rect">
            <a:avLst/>
          </a:prstGeom>
        </p:spPr>
      </p:pic>
    </p:spTree>
    <p:extLst>
      <p:ext uri="{BB962C8B-B14F-4D97-AF65-F5344CB8AC3E}">
        <p14:creationId xmlns:p14="http://schemas.microsoft.com/office/powerpoint/2010/main" val="4039762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614" y="178488"/>
            <a:ext cx="10515600" cy="717005"/>
          </a:xfrm>
        </p:spPr>
        <p:txBody>
          <a:bodyPr/>
          <a:lstStyle/>
          <a:p>
            <a:r>
              <a:rPr lang="en-AU" dirty="0" smtClean="0"/>
              <a:t>SEP Course Sequence </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68833" y="240003"/>
            <a:ext cx="2325375" cy="50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03968" y="2078436"/>
            <a:ext cx="8664744" cy="830997"/>
          </a:xfrm>
          <a:prstGeom prst="rect">
            <a:avLst/>
          </a:prstGeom>
        </p:spPr>
        <p:txBody>
          <a:bodyPr wrap="none">
            <a:spAutoFit/>
          </a:bodyPr>
          <a:lstStyle/>
          <a:p>
            <a:r>
              <a:rPr lang="en-US" sz="2400" dirty="0" smtClean="0">
                <a:solidFill>
                  <a:schemeClr val="accent1">
                    <a:lumMod val="50000"/>
                  </a:schemeClr>
                </a:solidFill>
              </a:rPr>
              <a:t>Workshop 8 : Design , Implementation and testing : </a:t>
            </a:r>
          </a:p>
          <a:p>
            <a:r>
              <a:rPr lang="en-US" sz="2400" dirty="0" smtClean="0">
                <a:solidFill>
                  <a:schemeClr val="accent1">
                    <a:lumMod val="50000"/>
                  </a:schemeClr>
                </a:solidFill>
              </a:rPr>
              <a:t>Iteration 2 –Release 2  .  Duration 1 week -</a:t>
            </a:r>
            <a:r>
              <a:rPr lang="en-AU" sz="2400" dirty="0" smtClean="0"/>
              <a:t> </a:t>
            </a:r>
            <a:r>
              <a:rPr lang="en-AU" sz="2000" dirty="0"/>
              <a:t>Group Name: SEP-Wrk-08-Gxx</a:t>
            </a:r>
          </a:p>
        </p:txBody>
      </p:sp>
      <p:sp>
        <p:nvSpPr>
          <p:cNvPr id="8" name="Rectangle 7"/>
          <p:cNvSpPr/>
          <p:nvPr/>
        </p:nvSpPr>
        <p:spPr>
          <a:xfrm>
            <a:off x="603968" y="3182331"/>
            <a:ext cx="8664744" cy="830997"/>
          </a:xfrm>
          <a:prstGeom prst="rect">
            <a:avLst/>
          </a:prstGeom>
        </p:spPr>
        <p:txBody>
          <a:bodyPr wrap="none">
            <a:spAutoFit/>
          </a:bodyPr>
          <a:lstStyle/>
          <a:p>
            <a:r>
              <a:rPr lang="en-US" sz="2400" dirty="0" smtClean="0">
                <a:solidFill>
                  <a:schemeClr val="accent1">
                    <a:lumMod val="50000"/>
                  </a:schemeClr>
                </a:solidFill>
              </a:rPr>
              <a:t>Workshop 9 : Design , Implementation and testing : </a:t>
            </a:r>
          </a:p>
          <a:p>
            <a:r>
              <a:rPr lang="en-US" sz="2400" dirty="0" smtClean="0">
                <a:solidFill>
                  <a:schemeClr val="accent1">
                    <a:lumMod val="50000"/>
                  </a:schemeClr>
                </a:solidFill>
              </a:rPr>
              <a:t>Iteration 3 –Release 2  .  Duration 1 week -</a:t>
            </a:r>
            <a:r>
              <a:rPr lang="en-AU" sz="2400" dirty="0" smtClean="0"/>
              <a:t> </a:t>
            </a:r>
            <a:r>
              <a:rPr lang="en-AU" sz="2000" dirty="0"/>
              <a:t>Group Name: SEP-Wrk-09-Gxx</a:t>
            </a:r>
          </a:p>
        </p:txBody>
      </p:sp>
      <p:sp>
        <p:nvSpPr>
          <p:cNvPr id="9" name="Rectangle 8"/>
          <p:cNvSpPr/>
          <p:nvPr/>
        </p:nvSpPr>
        <p:spPr>
          <a:xfrm>
            <a:off x="603968" y="4091101"/>
            <a:ext cx="8664744" cy="830997"/>
          </a:xfrm>
          <a:prstGeom prst="rect">
            <a:avLst/>
          </a:prstGeom>
        </p:spPr>
        <p:txBody>
          <a:bodyPr wrap="none">
            <a:spAutoFit/>
          </a:bodyPr>
          <a:lstStyle/>
          <a:p>
            <a:r>
              <a:rPr lang="en-US" sz="2400" dirty="0" smtClean="0">
                <a:solidFill>
                  <a:schemeClr val="accent1">
                    <a:lumMod val="50000"/>
                  </a:schemeClr>
                </a:solidFill>
              </a:rPr>
              <a:t>Workshop 10 : Design , Implementation and testing : </a:t>
            </a:r>
          </a:p>
          <a:p>
            <a:r>
              <a:rPr lang="en-US" sz="2400" dirty="0" smtClean="0">
                <a:solidFill>
                  <a:schemeClr val="accent1">
                    <a:lumMod val="50000"/>
                  </a:schemeClr>
                </a:solidFill>
              </a:rPr>
              <a:t>Iteration 4 –Release 2  .  Duration 1 week -</a:t>
            </a:r>
            <a:r>
              <a:rPr lang="en-AU" sz="2400" dirty="0" smtClean="0"/>
              <a:t> </a:t>
            </a:r>
            <a:r>
              <a:rPr lang="en-AU" sz="2000" dirty="0"/>
              <a:t>Group Name: SEP-Wrk-10-Gxx</a:t>
            </a:r>
          </a:p>
        </p:txBody>
      </p:sp>
      <p:sp>
        <p:nvSpPr>
          <p:cNvPr id="10" name="Rectangle 9"/>
          <p:cNvSpPr/>
          <p:nvPr/>
        </p:nvSpPr>
        <p:spPr>
          <a:xfrm>
            <a:off x="540614" y="6169923"/>
            <a:ext cx="11652229" cy="830997"/>
          </a:xfrm>
          <a:prstGeom prst="rect">
            <a:avLst/>
          </a:prstGeom>
        </p:spPr>
        <p:txBody>
          <a:bodyPr wrap="none">
            <a:spAutoFit/>
          </a:bodyPr>
          <a:lstStyle/>
          <a:p>
            <a:r>
              <a:rPr lang="en-US" sz="2400" dirty="0" smtClean="0"/>
              <a:t>Workshop 12 : Showcase 2 </a:t>
            </a:r>
            <a:r>
              <a:rPr lang="en-AU" dirty="0" smtClean="0"/>
              <a:t> (60%)(marks for Each Stand up Meeting from Week7 to Week 11)- Deployed on Cloud</a:t>
            </a:r>
            <a:endParaRPr lang="en-AU" dirty="0"/>
          </a:p>
          <a:p>
            <a:r>
              <a:rPr lang="en-US" sz="2400" dirty="0" smtClean="0"/>
              <a:t>  </a:t>
            </a:r>
            <a:endParaRPr lang="en-AU" sz="2400" dirty="0"/>
          </a:p>
        </p:txBody>
      </p:sp>
      <p:sp>
        <p:nvSpPr>
          <p:cNvPr id="11" name="Rectangle 10"/>
          <p:cNvSpPr/>
          <p:nvPr/>
        </p:nvSpPr>
        <p:spPr>
          <a:xfrm>
            <a:off x="653559" y="1103509"/>
            <a:ext cx="8664744" cy="830997"/>
          </a:xfrm>
          <a:prstGeom prst="rect">
            <a:avLst/>
          </a:prstGeom>
        </p:spPr>
        <p:txBody>
          <a:bodyPr wrap="none">
            <a:spAutoFit/>
          </a:bodyPr>
          <a:lstStyle/>
          <a:p>
            <a:r>
              <a:rPr lang="en-US" sz="2400" dirty="0" smtClean="0">
                <a:solidFill>
                  <a:schemeClr val="accent1">
                    <a:lumMod val="50000"/>
                  </a:schemeClr>
                </a:solidFill>
              </a:rPr>
              <a:t>Workshop 7 : Design , Implementation , testing : </a:t>
            </a:r>
          </a:p>
          <a:p>
            <a:r>
              <a:rPr lang="en-US" sz="2400" dirty="0" smtClean="0">
                <a:solidFill>
                  <a:schemeClr val="accent1">
                    <a:lumMod val="50000"/>
                  </a:schemeClr>
                </a:solidFill>
              </a:rPr>
              <a:t>Iteration 1 –Release 2  .  Duration 1 week -</a:t>
            </a:r>
            <a:r>
              <a:rPr lang="en-AU" sz="2400" dirty="0" smtClean="0"/>
              <a:t> </a:t>
            </a:r>
            <a:r>
              <a:rPr lang="en-AU" sz="2000" dirty="0"/>
              <a:t>Group Name: SEP-Wrk-07-Gxx</a:t>
            </a:r>
          </a:p>
        </p:txBody>
      </p:sp>
      <p:sp>
        <p:nvSpPr>
          <p:cNvPr id="12" name="Rectangle 11"/>
          <p:cNvSpPr/>
          <p:nvPr/>
        </p:nvSpPr>
        <p:spPr>
          <a:xfrm>
            <a:off x="540614" y="5157901"/>
            <a:ext cx="8914748" cy="830997"/>
          </a:xfrm>
          <a:prstGeom prst="rect">
            <a:avLst/>
          </a:prstGeom>
        </p:spPr>
        <p:txBody>
          <a:bodyPr wrap="none">
            <a:spAutoFit/>
          </a:bodyPr>
          <a:lstStyle/>
          <a:p>
            <a:r>
              <a:rPr lang="en-US" sz="2400" dirty="0" smtClean="0">
                <a:solidFill>
                  <a:schemeClr val="accent1">
                    <a:lumMod val="50000"/>
                  </a:schemeClr>
                </a:solidFill>
              </a:rPr>
              <a:t>Workshop 11 : Design , Implementation and testing and deployment : </a:t>
            </a:r>
          </a:p>
          <a:p>
            <a:r>
              <a:rPr lang="en-US" sz="2400" dirty="0" smtClean="0">
                <a:solidFill>
                  <a:schemeClr val="accent1">
                    <a:lumMod val="50000"/>
                  </a:schemeClr>
                </a:solidFill>
              </a:rPr>
              <a:t>Iteration 5 –Release 2  .  Duration 1 week -</a:t>
            </a:r>
            <a:r>
              <a:rPr lang="en-AU" sz="2400" dirty="0" smtClean="0"/>
              <a:t> </a:t>
            </a:r>
            <a:r>
              <a:rPr lang="en-AU" sz="2000" dirty="0"/>
              <a:t>Group Name: SEP-Wrk-11-Gxx</a:t>
            </a:r>
          </a:p>
        </p:txBody>
      </p:sp>
    </p:spTree>
    <p:extLst>
      <p:ext uri="{BB962C8B-B14F-4D97-AF65-F5344CB8AC3E}">
        <p14:creationId xmlns:p14="http://schemas.microsoft.com/office/powerpoint/2010/main" val="41801330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612665" y="526472"/>
            <a:ext cx="9676643" cy="5492560"/>
          </a:xfrm>
          <a:prstGeom prst="rect">
            <a:avLst/>
          </a:prstGeom>
        </p:spPr>
      </p:pic>
    </p:spTree>
    <p:extLst>
      <p:ext uri="{BB962C8B-B14F-4D97-AF65-F5344CB8AC3E}">
        <p14:creationId xmlns:p14="http://schemas.microsoft.com/office/powerpoint/2010/main" val="5719063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1973" y="240145"/>
            <a:ext cx="9700535" cy="6269858"/>
          </a:xfrm>
          <a:prstGeom prst="rect">
            <a:avLst/>
          </a:prstGeom>
        </p:spPr>
      </p:pic>
    </p:spTree>
    <p:extLst>
      <p:ext uri="{BB962C8B-B14F-4D97-AF65-F5344CB8AC3E}">
        <p14:creationId xmlns:p14="http://schemas.microsoft.com/office/powerpoint/2010/main" val="39483478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0655" y="102053"/>
            <a:ext cx="9271264" cy="6557365"/>
          </a:xfrm>
          <a:prstGeom prst="rect">
            <a:avLst/>
          </a:prstGeom>
        </p:spPr>
      </p:pic>
    </p:spTree>
    <p:extLst>
      <p:ext uri="{BB962C8B-B14F-4D97-AF65-F5344CB8AC3E}">
        <p14:creationId xmlns:p14="http://schemas.microsoft.com/office/powerpoint/2010/main" val="15017422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56304" y="1006765"/>
            <a:ext cx="10557886" cy="4701308"/>
          </a:xfrm>
          <a:prstGeom prst="rect">
            <a:avLst/>
          </a:prstGeom>
        </p:spPr>
      </p:pic>
    </p:spTree>
    <p:extLst>
      <p:ext uri="{BB962C8B-B14F-4D97-AF65-F5344CB8AC3E}">
        <p14:creationId xmlns:p14="http://schemas.microsoft.com/office/powerpoint/2010/main" val="10394426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7832" y="270452"/>
            <a:ext cx="9261332" cy="6325504"/>
          </a:xfrm>
          <a:prstGeom prst="rect">
            <a:avLst/>
          </a:prstGeom>
        </p:spPr>
      </p:pic>
    </p:spTree>
    <p:extLst>
      <p:ext uri="{BB962C8B-B14F-4D97-AF65-F5344CB8AC3E}">
        <p14:creationId xmlns:p14="http://schemas.microsoft.com/office/powerpoint/2010/main" val="34027001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8218" y="138350"/>
            <a:ext cx="9337963" cy="6559847"/>
          </a:xfrm>
          <a:prstGeom prst="rect">
            <a:avLst/>
          </a:prstGeom>
        </p:spPr>
      </p:pic>
    </p:spTree>
    <p:extLst>
      <p:ext uri="{BB962C8B-B14F-4D97-AF65-F5344CB8AC3E}">
        <p14:creationId xmlns:p14="http://schemas.microsoft.com/office/powerpoint/2010/main" val="139503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328215" y="365125"/>
            <a:ext cx="10838548" cy="5570744"/>
          </a:xfrm>
          <a:prstGeom prst="rect">
            <a:avLst/>
          </a:prstGeom>
        </p:spPr>
      </p:pic>
    </p:spTree>
    <p:extLst>
      <p:ext uri="{BB962C8B-B14F-4D97-AF65-F5344CB8AC3E}">
        <p14:creationId xmlns:p14="http://schemas.microsoft.com/office/powerpoint/2010/main" val="21461289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4328" y="74028"/>
            <a:ext cx="8591500" cy="6474554"/>
          </a:xfrm>
          <a:prstGeom prst="rect">
            <a:avLst/>
          </a:prstGeom>
        </p:spPr>
      </p:pic>
    </p:spTree>
    <p:extLst>
      <p:ext uri="{BB962C8B-B14F-4D97-AF65-F5344CB8AC3E}">
        <p14:creationId xmlns:p14="http://schemas.microsoft.com/office/powerpoint/2010/main" val="9302290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8583" y="145540"/>
            <a:ext cx="8349672" cy="6401869"/>
          </a:xfrm>
          <a:prstGeom prst="rect">
            <a:avLst/>
          </a:prstGeom>
        </p:spPr>
      </p:pic>
    </p:spTree>
    <p:extLst>
      <p:ext uri="{BB962C8B-B14F-4D97-AF65-F5344CB8AC3E}">
        <p14:creationId xmlns:p14="http://schemas.microsoft.com/office/powerpoint/2010/main" val="29907407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11254" y="365125"/>
            <a:ext cx="9394580" cy="6229638"/>
          </a:xfrm>
          <a:prstGeom prst="rect">
            <a:avLst/>
          </a:prstGeom>
        </p:spPr>
      </p:pic>
    </p:spTree>
    <p:extLst>
      <p:ext uri="{BB962C8B-B14F-4D97-AF65-F5344CB8AC3E}">
        <p14:creationId xmlns:p14="http://schemas.microsoft.com/office/powerpoint/2010/main" val="773448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491" y="258618"/>
            <a:ext cx="4648200" cy="822470"/>
          </a:xfrm>
        </p:spPr>
        <p:txBody>
          <a:bodyPr/>
          <a:lstStyle/>
          <a:p>
            <a:r>
              <a:rPr lang="en-AU" b="1" dirty="0" smtClean="0">
                <a:solidFill>
                  <a:srgbClr val="0070C0"/>
                </a:solidFill>
              </a:rPr>
              <a:t>1-UML </a:t>
            </a:r>
            <a:r>
              <a:rPr lang="en-AU" b="1" dirty="0">
                <a:solidFill>
                  <a:srgbClr val="0070C0"/>
                </a:solidFill>
              </a:rPr>
              <a:t>Foundation</a:t>
            </a:r>
            <a:endParaRPr lang="en-AU" b="1" dirty="0"/>
          </a:p>
        </p:txBody>
      </p:sp>
      <p:sp>
        <p:nvSpPr>
          <p:cNvPr id="4" name="Title 1"/>
          <p:cNvSpPr txBox="1">
            <a:spLocks/>
          </p:cNvSpPr>
          <p:nvPr/>
        </p:nvSpPr>
        <p:spPr>
          <a:xfrm>
            <a:off x="7382164" y="258618"/>
            <a:ext cx="4648200" cy="7028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0070C0"/>
                </a:solidFill>
              </a:rPr>
              <a:t> </a:t>
            </a:r>
            <a:r>
              <a:rPr lang="en-AU" b="1" dirty="0" smtClean="0">
                <a:solidFill>
                  <a:srgbClr val="0070C0"/>
                </a:solidFill>
              </a:rPr>
              <a:t> 2-Design </a:t>
            </a:r>
            <a:r>
              <a:rPr lang="en-AU" b="1" dirty="0">
                <a:solidFill>
                  <a:srgbClr val="0070C0"/>
                </a:solidFill>
              </a:rPr>
              <a:t>Pattern</a:t>
            </a:r>
          </a:p>
        </p:txBody>
      </p:sp>
      <p:pic>
        <p:nvPicPr>
          <p:cNvPr id="5" name="Picture 4"/>
          <p:cNvPicPr>
            <a:picLocks noChangeAspect="1"/>
          </p:cNvPicPr>
          <p:nvPr/>
        </p:nvPicPr>
        <p:blipFill>
          <a:blip r:embed="rId2"/>
          <a:stretch>
            <a:fillRect/>
          </a:stretch>
        </p:blipFill>
        <p:spPr>
          <a:xfrm>
            <a:off x="0" y="1339272"/>
            <a:ext cx="5485929" cy="4401302"/>
          </a:xfrm>
          <a:prstGeom prst="rect">
            <a:avLst/>
          </a:prstGeom>
        </p:spPr>
      </p:pic>
      <p:pic>
        <p:nvPicPr>
          <p:cNvPr id="7" name="Picture 6"/>
          <p:cNvPicPr>
            <a:picLocks noChangeAspect="1"/>
          </p:cNvPicPr>
          <p:nvPr/>
        </p:nvPicPr>
        <p:blipFill>
          <a:blip r:embed="rId3"/>
          <a:stretch>
            <a:fillRect/>
          </a:stretch>
        </p:blipFill>
        <p:spPr>
          <a:xfrm>
            <a:off x="6699103" y="961449"/>
            <a:ext cx="4596079" cy="5896551"/>
          </a:xfrm>
          <a:prstGeom prst="rect">
            <a:avLst/>
          </a:prstGeom>
        </p:spPr>
      </p:pic>
    </p:spTree>
    <p:extLst>
      <p:ext uri="{BB962C8B-B14F-4D97-AF65-F5344CB8AC3E}">
        <p14:creationId xmlns:p14="http://schemas.microsoft.com/office/powerpoint/2010/main" val="7819352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8364" y="173474"/>
            <a:ext cx="8876145" cy="6601284"/>
          </a:xfrm>
          <a:prstGeom prst="rect">
            <a:avLst/>
          </a:prstGeom>
        </p:spPr>
      </p:pic>
    </p:spTree>
    <p:extLst>
      <p:ext uri="{BB962C8B-B14F-4D97-AF65-F5344CB8AC3E}">
        <p14:creationId xmlns:p14="http://schemas.microsoft.com/office/powerpoint/2010/main" val="155078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969935" y="263525"/>
            <a:ext cx="9688829" cy="6399960"/>
          </a:xfrm>
          <a:prstGeom prst="rect">
            <a:avLst/>
          </a:prstGeom>
        </p:spPr>
      </p:pic>
    </p:spTree>
    <p:extLst>
      <p:ext uri="{BB962C8B-B14F-4D97-AF65-F5344CB8AC3E}">
        <p14:creationId xmlns:p14="http://schemas.microsoft.com/office/powerpoint/2010/main" val="27058174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1345" y="43943"/>
            <a:ext cx="10021455" cy="6593871"/>
          </a:xfrm>
          <a:prstGeom prst="rect">
            <a:avLst/>
          </a:prstGeom>
        </p:spPr>
      </p:pic>
    </p:spTree>
    <p:extLst>
      <p:ext uri="{BB962C8B-B14F-4D97-AF65-F5344CB8AC3E}">
        <p14:creationId xmlns:p14="http://schemas.microsoft.com/office/powerpoint/2010/main" val="33885502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0108" y="-21369"/>
            <a:ext cx="9014691" cy="6694950"/>
          </a:xfrm>
          <a:prstGeom prst="rect">
            <a:avLst/>
          </a:prstGeom>
        </p:spPr>
      </p:pic>
    </p:spTree>
    <p:extLst>
      <p:ext uri="{BB962C8B-B14F-4D97-AF65-F5344CB8AC3E}">
        <p14:creationId xmlns:p14="http://schemas.microsoft.com/office/powerpoint/2010/main" val="17937051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4326" y="121062"/>
            <a:ext cx="8358910" cy="6567715"/>
          </a:xfrm>
          <a:prstGeom prst="rect">
            <a:avLst/>
          </a:prstGeom>
        </p:spPr>
      </p:pic>
    </p:spTree>
    <p:extLst>
      <p:ext uri="{BB962C8B-B14F-4D97-AF65-F5344CB8AC3E}">
        <p14:creationId xmlns:p14="http://schemas.microsoft.com/office/powerpoint/2010/main" val="28582559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4303" y="131328"/>
            <a:ext cx="9944533" cy="6561605"/>
          </a:xfrm>
          <a:prstGeom prst="rect">
            <a:avLst/>
          </a:prstGeom>
        </p:spPr>
      </p:pic>
    </p:spTree>
    <p:extLst>
      <p:ext uri="{BB962C8B-B14F-4D97-AF65-F5344CB8AC3E}">
        <p14:creationId xmlns:p14="http://schemas.microsoft.com/office/powerpoint/2010/main" val="5906714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8218" y="166253"/>
            <a:ext cx="9485746" cy="6389109"/>
          </a:xfrm>
          <a:prstGeom prst="rect">
            <a:avLst/>
          </a:prstGeom>
        </p:spPr>
      </p:pic>
    </p:spTree>
    <p:extLst>
      <p:ext uri="{BB962C8B-B14F-4D97-AF65-F5344CB8AC3E}">
        <p14:creationId xmlns:p14="http://schemas.microsoft.com/office/powerpoint/2010/main" val="12969413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653571" y="458643"/>
            <a:ext cx="9238574" cy="6231226"/>
          </a:xfrm>
          <a:prstGeom prst="rect">
            <a:avLst/>
          </a:prstGeom>
        </p:spPr>
      </p:pic>
    </p:spTree>
    <p:extLst>
      <p:ext uri="{BB962C8B-B14F-4D97-AF65-F5344CB8AC3E}">
        <p14:creationId xmlns:p14="http://schemas.microsoft.com/office/powerpoint/2010/main" val="15823577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13408" y="600364"/>
            <a:ext cx="9595974" cy="6177883"/>
          </a:xfrm>
          <a:prstGeom prst="rect">
            <a:avLst/>
          </a:prstGeom>
        </p:spPr>
      </p:pic>
    </p:spTree>
    <p:extLst>
      <p:ext uri="{BB962C8B-B14F-4D97-AF65-F5344CB8AC3E}">
        <p14:creationId xmlns:p14="http://schemas.microsoft.com/office/powerpoint/2010/main" val="7090560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936186" y="203200"/>
            <a:ext cx="8817413" cy="6490422"/>
          </a:xfrm>
          <a:prstGeom prst="rect">
            <a:avLst/>
          </a:prstGeom>
        </p:spPr>
      </p:pic>
    </p:spTree>
    <p:extLst>
      <p:ext uri="{BB962C8B-B14F-4D97-AF65-F5344CB8AC3E}">
        <p14:creationId xmlns:p14="http://schemas.microsoft.com/office/powerpoint/2010/main" val="3245833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7854" y="5698836"/>
            <a:ext cx="11637818" cy="822470"/>
          </a:xfrm>
        </p:spPr>
        <p:txBody>
          <a:bodyPr>
            <a:noAutofit/>
          </a:bodyPr>
          <a:lstStyle/>
          <a:p>
            <a:r>
              <a:rPr lang="en-AU" sz="6600" b="1" dirty="0" smtClean="0">
                <a:solidFill>
                  <a:srgbClr val="0070C0"/>
                </a:solidFill>
              </a:rPr>
              <a:t>3-Oject Oriented </a:t>
            </a:r>
            <a:r>
              <a:rPr lang="en-AU" sz="6600" b="1" dirty="0" smtClean="0">
                <a:solidFill>
                  <a:srgbClr val="0070C0"/>
                </a:solidFill>
              </a:rPr>
              <a:t>Principals</a:t>
            </a:r>
            <a:endParaRPr lang="en-AU" sz="6600" b="1" dirty="0"/>
          </a:p>
        </p:txBody>
      </p:sp>
      <p:sp>
        <p:nvSpPr>
          <p:cNvPr id="5" name="Title 1"/>
          <p:cNvSpPr txBox="1">
            <a:spLocks/>
          </p:cNvSpPr>
          <p:nvPr/>
        </p:nvSpPr>
        <p:spPr>
          <a:xfrm>
            <a:off x="110836" y="244762"/>
            <a:ext cx="11637818" cy="82247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6600" b="1" dirty="0" smtClean="0">
                <a:solidFill>
                  <a:srgbClr val="0070C0"/>
                </a:solidFill>
              </a:rPr>
              <a:t>4-J2ee Design Pattern</a:t>
            </a:r>
            <a:endParaRPr lang="en-AU" sz="6600" b="1" dirty="0"/>
          </a:p>
        </p:txBody>
      </p:sp>
      <p:pic>
        <p:nvPicPr>
          <p:cNvPr id="2" name="Picture 1"/>
          <p:cNvPicPr>
            <a:picLocks noChangeAspect="1"/>
          </p:cNvPicPr>
          <p:nvPr/>
        </p:nvPicPr>
        <p:blipFill>
          <a:blip r:embed="rId2"/>
          <a:stretch>
            <a:fillRect/>
          </a:stretch>
        </p:blipFill>
        <p:spPr>
          <a:xfrm>
            <a:off x="7341033" y="0"/>
            <a:ext cx="4407621" cy="5096090"/>
          </a:xfrm>
          <a:prstGeom prst="rect">
            <a:avLst/>
          </a:prstGeom>
        </p:spPr>
      </p:pic>
    </p:spTree>
    <p:extLst>
      <p:ext uri="{BB962C8B-B14F-4D97-AF65-F5344CB8AC3E}">
        <p14:creationId xmlns:p14="http://schemas.microsoft.com/office/powerpoint/2010/main" val="12570514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346168" y="1099127"/>
            <a:ext cx="10543505" cy="5321722"/>
          </a:xfrm>
          <a:prstGeom prst="rect">
            <a:avLst/>
          </a:prstGeom>
        </p:spPr>
      </p:pic>
    </p:spTree>
    <p:extLst>
      <p:ext uri="{BB962C8B-B14F-4D97-AF65-F5344CB8AC3E}">
        <p14:creationId xmlns:p14="http://schemas.microsoft.com/office/powerpoint/2010/main" val="5229363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2037" y="89760"/>
            <a:ext cx="8939249" cy="6514240"/>
          </a:xfrm>
          <a:prstGeom prst="rect">
            <a:avLst/>
          </a:prstGeom>
        </p:spPr>
      </p:pic>
    </p:spTree>
    <p:extLst>
      <p:ext uri="{BB962C8B-B14F-4D97-AF65-F5344CB8AC3E}">
        <p14:creationId xmlns:p14="http://schemas.microsoft.com/office/powerpoint/2010/main" val="12225259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0202" y="480292"/>
            <a:ext cx="10445116" cy="5708072"/>
          </a:xfrm>
          <a:prstGeom prst="rect">
            <a:avLst/>
          </a:prstGeom>
        </p:spPr>
      </p:pic>
    </p:spTree>
    <p:extLst>
      <p:ext uri="{BB962C8B-B14F-4D97-AF65-F5344CB8AC3E}">
        <p14:creationId xmlns:p14="http://schemas.microsoft.com/office/powerpoint/2010/main" val="17012128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351281" y="729672"/>
            <a:ext cx="10399846" cy="5922719"/>
          </a:xfrm>
          <a:prstGeom prst="rect">
            <a:avLst/>
          </a:prstGeom>
        </p:spPr>
      </p:pic>
    </p:spTree>
    <p:extLst>
      <p:ext uri="{BB962C8B-B14F-4D97-AF65-F5344CB8AC3E}">
        <p14:creationId xmlns:p14="http://schemas.microsoft.com/office/powerpoint/2010/main" val="29307658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0" y="284333"/>
            <a:ext cx="9476509" cy="5890453"/>
          </a:xfrm>
          <a:prstGeom prst="rect">
            <a:avLst/>
          </a:prstGeom>
        </p:spPr>
      </p:pic>
    </p:spTree>
    <p:extLst>
      <p:ext uri="{BB962C8B-B14F-4D97-AF65-F5344CB8AC3E}">
        <p14:creationId xmlns:p14="http://schemas.microsoft.com/office/powerpoint/2010/main" val="15921797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9351" y="803564"/>
            <a:ext cx="10692538" cy="5144654"/>
          </a:xfrm>
          <a:prstGeom prst="rect">
            <a:avLst/>
          </a:prstGeom>
        </p:spPr>
      </p:pic>
    </p:spTree>
    <p:extLst>
      <p:ext uri="{BB962C8B-B14F-4D97-AF65-F5344CB8AC3E}">
        <p14:creationId xmlns:p14="http://schemas.microsoft.com/office/powerpoint/2010/main" val="27726673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32528" y="177550"/>
            <a:ext cx="8749144" cy="6531896"/>
          </a:xfrm>
          <a:prstGeom prst="rect">
            <a:avLst/>
          </a:prstGeom>
        </p:spPr>
      </p:pic>
    </p:spTree>
    <p:extLst>
      <p:ext uri="{BB962C8B-B14F-4D97-AF65-F5344CB8AC3E}">
        <p14:creationId xmlns:p14="http://schemas.microsoft.com/office/powerpoint/2010/main" val="11924839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3565" y="411562"/>
            <a:ext cx="10035022" cy="5721383"/>
          </a:xfrm>
          <a:prstGeom prst="rect">
            <a:avLst/>
          </a:prstGeom>
        </p:spPr>
      </p:pic>
    </p:spTree>
    <p:extLst>
      <p:ext uri="{BB962C8B-B14F-4D97-AF65-F5344CB8AC3E}">
        <p14:creationId xmlns:p14="http://schemas.microsoft.com/office/powerpoint/2010/main" val="26437907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468507" y="517236"/>
            <a:ext cx="9663784" cy="5982980"/>
          </a:xfrm>
          <a:prstGeom prst="rect">
            <a:avLst/>
          </a:prstGeom>
        </p:spPr>
      </p:pic>
    </p:spTree>
    <p:extLst>
      <p:ext uri="{BB962C8B-B14F-4D97-AF65-F5344CB8AC3E}">
        <p14:creationId xmlns:p14="http://schemas.microsoft.com/office/powerpoint/2010/main" val="24127327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1564" y="130250"/>
            <a:ext cx="8238836" cy="6665968"/>
          </a:xfrm>
          <a:prstGeom prst="rect">
            <a:avLst/>
          </a:prstGeom>
        </p:spPr>
      </p:pic>
    </p:spTree>
    <p:extLst>
      <p:ext uri="{BB962C8B-B14F-4D97-AF65-F5344CB8AC3E}">
        <p14:creationId xmlns:p14="http://schemas.microsoft.com/office/powerpoint/2010/main" val="2574209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854" y="2895889"/>
            <a:ext cx="10515600" cy="1325563"/>
          </a:xfrm>
        </p:spPr>
        <p:txBody>
          <a:bodyPr>
            <a:normAutofit/>
          </a:bodyPr>
          <a:lstStyle/>
          <a:p>
            <a:pPr algn="ctr"/>
            <a:r>
              <a:rPr lang="en-AU" sz="6000" b="1" dirty="0" smtClean="0">
                <a:solidFill>
                  <a:srgbClr val="0070C0"/>
                </a:solidFill>
              </a:rPr>
              <a:t>UML Foundation</a:t>
            </a:r>
            <a:endParaRPr lang="en-AU" sz="6000" b="1" dirty="0">
              <a:solidFill>
                <a:srgbClr val="0070C0"/>
              </a:solidFill>
            </a:endParaRPr>
          </a:p>
        </p:txBody>
      </p:sp>
    </p:spTree>
    <p:extLst>
      <p:ext uri="{BB962C8B-B14F-4D97-AF65-F5344CB8AC3E}">
        <p14:creationId xmlns:p14="http://schemas.microsoft.com/office/powerpoint/2010/main" val="25673309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4328" y="153865"/>
            <a:ext cx="9005454" cy="6495139"/>
          </a:xfrm>
          <a:prstGeom prst="rect">
            <a:avLst/>
          </a:prstGeom>
        </p:spPr>
      </p:pic>
    </p:spTree>
    <p:extLst>
      <p:ext uri="{BB962C8B-B14F-4D97-AF65-F5344CB8AC3E}">
        <p14:creationId xmlns:p14="http://schemas.microsoft.com/office/powerpoint/2010/main" val="32651681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7927" y="0"/>
            <a:ext cx="8227496" cy="2602258"/>
          </a:xfrm>
          <a:prstGeom prst="rect">
            <a:avLst/>
          </a:prstGeom>
        </p:spPr>
      </p:pic>
      <p:pic>
        <p:nvPicPr>
          <p:cNvPr id="6" name="Picture 5"/>
          <p:cNvPicPr>
            <a:picLocks noChangeAspect="1"/>
          </p:cNvPicPr>
          <p:nvPr/>
        </p:nvPicPr>
        <p:blipFill>
          <a:blip r:embed="rId3"/>
          <a:stretch>
            <a:fillRect/>
          </a:stretch>
        </p:blipFill>
        <p:spPr>
          <a:xfrm>
            <a:off x="1551420" y="2452110"/>
            <a:ext cx="6724650" cy="3819525"/>
          </a:xfrm>
          <a:prstGeom prst="rect">
            <a:avLst/>
          </a:prstGeom>
        </p:spPr>
      </p:pic>
    </p:spTree>
    <p:extLst>
      <p:ext uri="{BB962C8B-B14F-4D97-AF65-F5344CB8AC3E}">
        <p14:creationId xmlns:p14="http://schemas.microsoft.com/office/powerpoint/2010/main" val="27998500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894964" y="2222355"/>
            <a:ext cx="5648325" cy="4352925"/>
          </a:xfrm>
          <a:prstGeom prst="rect">
            <a:avLst/>
          </a:prstGeom>
        </p:spPr>
      </p:pic>
      <p:pic>
        <p:nvPicPr>
          <p:cNvPr id="4" name="Picture 3"/>
          <p:cNvPicPr>
            <a:picLocks noChangeAspect="1"/>
          </p:cNvPicPr>
          <p:nvPr/>
        </p:nvPicPr>
        <p:blipFill>
          <a:blip r:embed="rId3"/>
          <a:stretch>
            <a:fillRect/>
          </a:stretch>
        </p:blipFill>
        <p:spPr>
          <a:xfrm>
            <a:off x="580014" y="160914"/>
            <a:ext cx="7206241" cy="2665059"/>
          </a:xfrm>
          <a:prstGeom prst="rect">
            <a:avLst/>
          </a:prstGeom>
        </p:spPr>
      </p:pic>
    </p:spTree>
    <p:extLst>
      <p:ext uri="{BB962C8B-B14F-4D97-AF65-F5344CB8AC3E}">
        <p14:creationId xmlns:p14="http://schemas.microsoft.com/office/powerpoint/2010/main" val="36982164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503020"/>
            <a:ext cx="9709727" cy="5497513"/>
          </a:xfrm>
          <a:prstGeom prst="rect">
            <a:avLst/>
          </a:prstGeom>
        </p:spPr>
      </p:pic>
    </p:spTree>
    <p:extLst>
      <p:ext uri="{BB962C8B-B14F-4D97-AF65-F5344CB8AC3E}">
        <p14:creationId xmlns:p14="http://schemas.microsoft.com/office/powerpoint/2010/main" val="10986691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9643" y="812222"/>
            <a:ext cx="10072918" cy="4424796"/>
          </a:xfrm>
          <a:prstGeom prst="rect">
            <a:avLst/>
          </a:prstGeom>
        </p:spPr>
      </p:pic>
    </p:spTree>
    <p:extLst>
      <p:ext uri="{BB962C8B-B14F-4D97-AF65-F5344CB8AC3E}">
        <p14:creationId xmlns:p14="http://schemas.microsoft.com/office/powerpoint/2010/main" val="13318045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68173" y="326735"/>
            <a:ext cx="8205500" cy="5933389"/>
          </a:xfrm>
          <a:prstGeom prst="rect">
            <a:avLst/>
          </a:prstGeom>
        </p:spPr>
      </p:pic>
    </p:spTree>
    <p:extLst>
      <p:ext uri="{BB962C8B-B14F-4D97-AF65-F5344CB8AC3E}">
        <p14:creationId xmlns:p14="http://schemas.microsoft.com/office/powerpoint/2010/main" val="4782888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3209" y="837189"/>
            <a:ext cx="9918089" cy="4990956"/>
          </a:xfrm>
          <a:prstGeom prst="rect">
            <a:avLst/>
          </a:prstGeom>
        </p:spPr>
      </p:pic>
    </p:spTree>
    <p:extLst>
      <p:ext uri="{BB962C8B-B14F-4D97-AF65-F5344CB8AC3E}">
        <p14:creationId xmlns:p14="http://schemas.microsoft.com/office/powerpoint/2010/main" val="41684461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9749" y="291234"/>
            <a:ext cx="8752623" cy="6266584"/>
          </a:xfrm>
          <a:prstGeom prst="rect">
            <a:avLst/>
          </a:prstGeom>
        </p:spPr>
      </p:pic>
    </p:spTree>
    <p:extLst>
      <p:ext uri="{BB962C8B-B14F-4D97-AF65-F5344CB8AC3E}">
        <p14:creationId xmlns:p14="http://schemas.microsoft.com/office/powerpoint/2010/main" val="14068417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506767" y="249383"/>
            <a:ext cx="9366905" cy="6287768"/>
          </a:xfrm>
          <a:prstGeom prst="rect">
            <a:avLst/>
          </a:prstGeom>
        </p:spPr>
      </p:pic>
    </p:spTree>
    <p:extLst>
      <p:ext uri="{BB962C8B-B14F-4D97-AF65-F5344CB8AC3E}">
        <p14:creationId xmlns:p14="http://schemas.microsoft.com/office/powerpoint/2010/main" val="38294961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2625" y="327169"/>
            <a:ext cx="8729230" cy="6011214"/>
          </a:xfrm>
          <a:prstGeom prst="rect">
            <a:avLst/>
          </a:prstGeom>
        </p:spPr>
      </p:pic>
    </p:spTree>
    <p:extLst>
      <p:ext uri="{BB962C8B-B14F-4D97-AF65-F5344CB8AC3E}">
        <p14:creationId xmlns:p14="http://schemas.microsoft.com/office/powerpoint/2010/main" val="37971251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1838" y="211016"/>
            <a:ext cx="11346134" cy="461665"/>
          </a:xfrm>
          <a:prstGeom prst="rect">
            <a:avLst/>
          </a:prstGeom>
        </p:spPr>
        <p:txBody>
          <a:bodyPr wrap="square">
            <a:spAutoFit/>
          </a:bodyPr>
          <a:lstStyle/>
          <a:p>
            <a:pPr>
              <a:defRPr/>
            </a:pPr>
            <a:endParaRPr lang="en-US" sz="2400" dirty="0"/>
          </a:p>
        </p:txBody>
      </p:sp>
      <p:pic>
        <p:nvPicPr>
          <p:cNvPr id="2" name="Picture 1"/>
          <p:cNvPicPr>
            <a:picLocks noChangeAspect="1"/>
          </p:cNvPicPr>
          <p:nvPr/>
        </p:nvPicPr>
        <p:blipFill>
          <a:blip r:embed="rId2"/>
          <a:stretch>
            <a:fillRect/>
          </a:stretch>
        </p:blipFill>
        <p:spPr>
          <a:xfrm>
            <a:off x="1195155" y="497190"/>
            <a:ext cx="7928408" cy="59744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4675" y="6014827"/>
            <a:ext cx="2444409" cy="53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15889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8652" y="172316"/>
            <a:ext cx="7795203" cy="2991892"/>
          </a:xfrm>
          <a:prstGeom prst="rect">
            <a:avLst/>
          </a:prstGeom>
        </p:spPr>
      </p:pic>
      <p:pic>
        <p:nvPicPr>
          <p:cNvPr id="5" name="Content Placeholder 3"/>
          <p:cNvPicPr>
            <a:picLocks noGrp="1" noChangeAspect="1"/>
          </p:cNvPicPr>
          <p:nvPr>
            <p:ph idx="1"/>
          </p:nvPr>
        </p:nvPicPr>
        <p:blipFill>
          <a:blip r:embed="rId3"/>
          <a:stretch>
            <a:fillRect/>
          </a:stretch>
        </p:blipFill>
        <p:spPr>
          <a:xfrm>
            <a:off x="4188691" y="2847975"/>
            <a:ext cx="6400800" cy="4010025"/>
          </a:xfrm>
          <a:prstGeom prst="rect">
            <a:avLst/>
          </a:prstGeom>
        </p:spPr>
      </p:pic>
    </p:spTree>
    <p:extLst>
      <p:ext uri="{BB962C8B-B14F-4D97-AF65-F5344CB8AC3E}">
        <p14:creationId xmlns:p14="http://schemas.microsoft.com/office/powerpoint/2010/main" val="9409165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4674" y="140999"/>
            <a:ext cx="8370599" cy="6036169"/>
          </a:xfrm>
          <a:prstGeom prst="rect">
            <a:avLst/>
          </a:prstGeom>
        </p:spPr>
      </p:pic>
    </p:spTree>
    <p:extLst>
      <p:ext uri="{BB962C8B-B14F-4D97-AF65-F5344CB8AC3E}">
        <p14:creationId xmlns:p14="http://schemas.microsoft.com/office/powerpoint/2010/main" val="39836531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4381" y="307974"/>
            <a:ext cx="9340274" cy="6028289"/>
          </a:xfrm>
          <a:prstGeom prst="rect">
            <a:avLst/>
          </a:prstGeom>
        </p:spPr>
      </p:pic>
    </p:spTree>
    <p:extLst>
      <p:ext uri="{BB962C8B-B14F-4D97-AF65-F5344CB8AC3E}">
        <p14:creationId xmlns:p14="http://schemas.microsoft.com/office/powerpoint/2010/main" val="22247230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8987" y="387783"/>
            <a:ext cx="8678286" cy="6298213"/>
          </a:xfrm>
          <a:prstGeom prst="rect">
            <a:avLst/>
          </a:prstGeom>
        </p:spPr>
      </p:pic>
    </p:spTree>
    <p:extLst>
      <p:ext uri="{BB962C8B-B14F-4D97-AF65-F5344CB8AC3E}">
        <p14:creationId xmlns:p14="http://schemas.microsoft.com/office/powerpoint/2010/main" val="94320053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283151"/>
            <a:ext cx="8241145" cy="5952581"/>
          </a:xfrm>
          <a:prstGeom prst="rect">
            <a:avLst/>
          </a:prstGeom>
        </p:spPr>
      </p:pic>
    </p:spTree>
    <p:extLst>
      <p:ext uri="{BB962C8B-B14F-4D97-AF65-F5344CB8AC3E}">
        <p14:creationId xmlns:p14="http://schemas.microsoft.com/office/powerpoint/2010/main" val="36172990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838200" y="365125"/>
            <a:ext cx="10245648" cy="5232111"/>
          </a:xfrm>
          <a:prstGeom prst="rect">
            <a:avLst/>
          </a:prstGeom>
        </p:spPr>
      </p:pic>
    </p:spTree>
    <p:extLst>
      <p:ext uri="{BB962C8B-B14F-4D97-AF65-F5344CB8AC3E}">
        <p14:creationId xmlns:p14="http://schemas.microsoft.com/office/powerpoint/2010/main" val="35724541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pic>
        <p:nvPicPr>
          <p:cNvPr id="4" name="Content Placeholder 3"/>
          <p:cNvPicPr>
            <a:picLocks noGrp="1" noChangeAspect="1"/>
          </p:cNvPicPr>
          <p:nvPr>
            <p:ph idx="1"/>
          </p:nvPr>
        </p:nvPicPr>
        <p:blipFill>
          <a:blip r:embed="rId2"/>
          <a:stretch>
            <a:fillRect/>
          </a:stretch>
        </p:blipFill>
        <p:spPr>
          <a:xfrm>
            <a:off x="289647" y="72736"/>
            <a:ext cx="7400925" cy="2847975"/>
          </a:xfrm>
          <a:prstGeom prst="rect">
            <a:avLst/>
          </a:prstGeom>
        </p:spPr>
      </p:pic>
      <p:pic>
        <p:nvPicPr>
          <p:cNvPr id="5" name="Picture 4"/>
          <p:cNvPicPr>
            <a:picLocks noChangeAspect="1"/>
          </p:cNvPicPr>
          <p:nvPr/>
        </p:nvPicPr>
        <p:blipFill>
          <a:blip r:embed="rId3"/>
          <a:stretch>
            <a:fillRect/>
          </a:stretch>
        </p:blipFill>
        <p:spPr>
          <a:xfrm>
            <a:off x="5246254" y="3036772"/>
            <a:ext cx="6638636" cy="3619469"/>
          </a:xfrm>
          <a:prstGeom prst="rect">
            <a:avLst/>
          </a:prstGeom>
        </p:spPr>
      </p:pic>
    </p:spTree>
    <p:extLst>
      <p:ext uri="{BB962C8B-B14F-4D97-AF65-F5344CB8AC3E}">
        <p14:creationId xmlns:p14="http://schemas.microsoft.com/office/powerpoint/2010/main" val="31116355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35783" y="3324576"/>
            <a:ext cx="6112740" cy="3533423"/>
          </a:xfrm>
          <a:prstGeom prst="rect">
            <a:avLst/>
          </a:prstGeom>
        </p:spPr>
      </p:pic>
      <p:pic>
        <p:nvPicPr>
          <p:cNvPr id="4" name="Picture 3"/>
          <p:cNvPicPr>
            <a:picLocks noChangeAspect="1"/>
          </p:cNvPicPr>
          <p:nvPr/>
        </p:nvPicPr>
        <p:blipFill>
          <a:blip r:embed="rId3"/>
          <a:stretch>
            <a:fillRect/>
          </a:stretch>
        </p:blipFill>
        <p:spPr>
          <a:xfrm>
            <a:off x="121226" y="0"/>
            <a:ext cx="7706209" cy="3670589"/>
          </a:xfrm>
          <a:prstGeom prst="rect">
            <a:avLst/>
          </a:prstGeom>
        </p:spPr>
      </p:pic>
    </p:spTree>
    <p:extLst>
      <p:ext uri="{BB962C8B-B14F-4D97-AF65-F5344CB8AC3E}">
        <p14:creationId xmlns:p14="http://schemas.microsoft.com/office/powerpoint/2010/main" val="42044597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pic>
        <p:nvPicPr>
          <p:cNvPr id="4" name="Picture 3"/>
          <p:cNvPicPr>
            <a:picLocks noChangeAspect="1"/>
          </p:cNvPicPr>
          <p:nvPr/>
        </p:nvPicPr>
        <p:blipFill>
          <a:blip r:embed="rId2"/>
          <a:stretch>
            <a:fillRect/>
          </a:stretch>
        </p:blipFill>
        <p:spPr>
          <a:xfrm>
            <a:off x="569767" y="233939"/>
            <a:ext cx="8648123" cy="6438313"/>
          </a:xfrm>
          <a:prstGeom prst="rect">
            <a:avLst/>
          </a:prstGeom>
        </p:spPr>
      </p:pic>
    </p:spTree>
    <p:extLst>
      <p:ext uri="{BB962C8B-B14F-4D97-AF65-F5344CB8AC3E}">
        <p14:creationId xmlns:p14="http://schemas.microsoft.com/office/powerpoint/2010/main" val="10984987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854" y="2895889"/>
            <a:ext cx="10515600" cy="1325563"/>
          </a:xfrm>
        </p:spPr>
        <p:txBody>
          <a:bodyPr>
            <a:normAutofit/>
          </a:bodyPr>
          <a:lstStyle/>
          <a:p>
            <a:pPr algn="ctr"/>
            <a:r>
              <a:rPr lang="en-AU" sz="6000" b="1" dirty="0" smtClean="0">
                <a:solidFill>
                  <a:srgbClr val="0070C0"/>
                </a:solidFill>
              </a:rPr>
              <a:t>Design Pattern</a:t>
            </a:r>
            <a:endParaRPr lang="en-AU" sz="6000" b="1" dirty="0">
              <a:solidFill>
                <a:srgbClr val="0070C0"/>
              </a:solidFill>
            </a:endParaRPr>
          </a:p>
        </p:txBody>
      </p:sp>
    </p:spTree>
    <p:extLst>
      <p:ext uri="{BB962C8B-B14F-4D97-AF65-F5344CB8AC3E}">
        <p14:creationId xmlns:p14="http://schemas.microsoft.com/office/powerpoint/2010/main" val="4131840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45811" y="279760"/>
            <a:ext cx="8579716" cy="642802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14947" y="6088034"/>
            <a:ext cx="314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79439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4787" y="633412"/>
            <a:ext cx="11172825" cy="5591175"/>
          </a:xfrm>
          <a:prstGeom prst="rect">
            <a:avLst/>
          </a:prstGeom>
        </p:spPr>
      </p:pic>
    </p:spTree>
    <p:extLst>
      <p:ext uri="{BB962C8B-B14F-4D97-AF65-F5344CB8AC3E}">
        <p14:creationId xmlns:p14="http://schemas.microsoft.com/office/powerpoint/2010/main" val="35046645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9382" y="830820"/>
            <a:ext cx="6096000" cy="4524315"/>
          </a:xfrm>
          <a:prstGeom prst="rect">
            <a:avLst/>
          </a:prstGeom>
        </p:spPr>
        <p:txBody>
          <a:bodyPr>
            <a:spAutoFit/>
          </a:bodyPr>
          <a:lstStyle/>
          <a:p>
            <a:pPr algn="ctr"/>
            <a:r>
              <a:rPr lang="en-AU" sz="4400" dirty="0" smtClean="0">
                <a:solidFill>
                  <a:srgbClr val="0070C0"/>
                </a:solidFill>
                <a:latin typeface="Calibri" panose="020F0502020204030204" pitchFamily="34" charset="0"/>
              </a:rPr>
              <a:t>Creational Patterns</a:t>
            </a:r>
          </a:p>
          <a:p>
            <a:pPr algn="ctr"/>
            <a:endParaRPr lang="en-AU" sz="4400" dirty="0">
              <a:latin typeface="Calibri" panose="020F0502020204030204" pitchFamily="34" charset="0"/>
            </a:endParaRPr>
          </a:p>
          <a:p>
            <a:pPr algn="ctr"/>
            <a:r>
              <a:rPr lang="en-AU" sz="4000" dirty="0">
                <a:latin typeface="Calibri" panose="020F0502020204030204" pitchFamily="34" charset="0"/>
              </a:rPr>
              <a:t>1. Abstract factory</a:t>
            </a:r>
          </a:p>
          <a:p>
            <a:pPr algn="ctr"/>
            <a:r>
              <a:rPr lang="en-AU" sz="4000" dirty="0">
                <a:latin typeface="Calibri" panose="020F0502020204030204" pitchFamily="34" charset="0"/>
              </a:rPr>
              <a:t>2. Builder</a:t>
            </a:r>
          </a:p>
          <a:p>
            <a:pPr algn="ctr"/>
            <a:r>
              <a:rPr lang="en-AU" sz="4000" dirty="0">
                <a:latin typeface="Calibri" panose="020F0502020204030204" pitchFamily="34" charset="0"/>
              </a:rPr>
              <a:t>3. Factory method</a:t>
            </a:r>
          </a:p>
          <a:p>
            <a:pPr algn="ctr"/>
            <a:r>
              <a:rPr lang="en-AU" sz="4000" dirty="0">
                <a:latin typeface="Calibri" panose="020F0502020204030204" pitchFamily="34" charset="0"/>
              </a:rPr>
              <a:t>4. Prototype</a:t>
            </a:r>
          </a:p>
          <a:p>
            <a:pPr algn="ctr"/>
            <a:r>
              <a:rPr lang="en-AU" sz="4000" dirty="0">
                <a:latin typeface="Calibri" panose="020F0502020204030204" pitchFamily="34" charset="0"/>
              </a:rPr>
              <a:t>5. Singleton</a:t>
            </a:r>
            <a:endParaRPr lang="en-AU" sz="4000" dirty="0"/>
          </a:p>
        </p:txBody>
      </p:sp>
    </p:spTree>
    <p:extLst>
      <p:ext uri="{BB962C8B-B14F-4D97-AF65-F5344CB8AC3E}">
        <p14:creationId xmlns:p14="http://schemas.microsoft.com/office/powerpoint/2010/main" val="25361712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Calibri" panose="020F0502020204030204" pitchFamily="34" charset="0"/>
              </a:rPr>
              <a:t>Abstract factory</a:t>
            </a:r>
            <a:br>
              <a:rPr lang="en-AU" dirty="0">
                <a:latin typeface="Calibri" panose="020F0502020204030204" pitchFamily="34" charset="0"/>
              </a:rPr>
            </a:br>
            <a:endParaRPr lang="en-AU" dirty="0"/>
          </a:p>
        </p:txBody>
      </p:sp>
      <p:sp>
        <p:nvSpPr>
          <p:cNvPr id="3" name="Content Placeholder 2"/>
          <p:cNvSpPr>
            <a:spLocks noGrp="1"/>
          </p:cNvSpPr>
          <p:nvPr>
            <p:ph idx="1"/>
          </p:nvPr>
        </p:nvSpPr>
        <p:spPr>
          <a:xfrm>
            <a:off x="838200" y="1293091"/>
            <a:ext cx="10515600" cy="4883872"/>
          </a:xfrm>
        </p:spPr>
        <p:txBody>
          <a:bodyPr/>
          <a:lstStyle/>
          <a:p>
            <a:r>
              <a:rPr lang="en-AU" dirty="0"/>
              <a:t> factory of factories</a:t>
            </a:r>
            <a:endParaRPr lang="en-AU" dirty="0" smtClean="0"/>
          </a:p>
          <a:p>
            <a:r>
              <a:rPr lang="en-AU" dirty="0" smtClean="0"/>
              <a:t>Intent </a:t>
            </a:r>
            <a:r>
              <a:rPr lang="en-AU" dirty="0"/>
              <a:t>– Allow creation of families of </a:t>
            </a:r>
            <a:r>
              <a:rPr lang="en-AU" dirty="0" smtClean="0"/>
              <a:t>related objects </a:t>
            </a:r>
            <a:r>
              <a:rPr lang="en-AU" dirty="0"/>
              <a:t>independent of </a:t>
            </a:r>
            <a:r>
              <a:rPr lang="en-AU" dirty="0" smtClean="0"/>
              <a:t>implementation</a:t>
            </a:r>
            <a:endParaRPr lang="en-AU" dirty="0"/>
          </a:p>
        </p:txBody>
      </p:sp>
      <p:pic>
        <p:nvPicPr>
          <p:cNvPr id="4" name="Picture 3"/>
          <p:cNvPicPr>
            <a:picLocks noChangeAspect="1"/>
          </p:cNvPicPr>
          <p:nvPr/>
        </p:nvPicPr>
        <p:blipFill>
          <a:blip r:embed="rId2"/>
          <a:stretch>
            <a:fillRect/>
          </a:stretch>
        </p:blipFill>
        <p:spPr>
          <a:xfrm>
            <a:off x="3537526" y="2489084"/>
            <a:ext cx="8505537" cy="4368916"/>
          </a:xfrm>
          <a:prstGeom prst="rect">
            <a:avLst/>
          </a:prstGeom>
        </p:spPr>
      </p:pic>
    </p:spTree>
    <p:extLst>
      <p:ext uri="{BB962C8B-B14F-4D97-AF65-F5344CB8AC3E}">
        <p14:creationId xmlns:p14="http://schemas.microsoft.com/office/powerpoint/2010/main" val="198016289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90779684"/>
              </p:ext>
            </p:extLst>
          </p:nvPr>
        </p:nvGraphicFramePr>
        <p:xfrm>
          <a:off x="923637" y="0"/>
          <a:ext cx="8128000" cy="69494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61775273"/>
                    </a:ext>
                  </a:extLst>
                </a:gridCol>
              </a:tblGrid>
              <a:tr h="370840">
                <a:tc>
                  <a:txBody>
                    <a:bodyPr/>
                    <a:lstStyle/>
                    <a:p>
                      <a:r>
                        <a:rPr lang="en-AU" dirty="0" err="1" smtClean="0"/>
                        <a:t>enum</a:t>
                      </a:r>
                      <a:r>
                        <a:rPr lang="en-AU" dirty="0" smtClean="0"/>
                        <a:t> </a:t>
                      </a:r>
                      <a:r>
                        <a:rPr lang="en-AU" dirty="0" err="1" smtClean="0"/>
                        <a:t>CarType</a:t>
                      </a:r>
                      <a:r>
                        <a:rPr lang="en-AU" dirty="0" smtClean="0"/>
                        <a:t>{MICRO, MINI, LUXURY}</a:t>
                      </a:r>
                    </a:p>
                    <a:p>
                      <a:r>
                        <a:rPr lang="en-AU" dirty="0" smtClean="0"/>
                        <a:t>abstract class Car</a:t>
                      </a:r>
                      <a:r>
                        <a:rPr lang="en-AU" baseline="0" dirty="0" smtClean="0"/>
                        <a:t> </a:t>
                      </a:r>
                      <a:r>
                        <a:rPr lang="en-AU" dirty="0" smtClean="0"/>
                        <a:t>{	</a:t>
                      </a:r>
                    </a:p>
                    <a:p>
                      <a:r>
                        <a:rPr lang="en-AU" dirty="0" smtClean="0"/>
                        <a:t>   Car(</a:t>
                      </a:r>
                      <a:r>
                        <a:rPr lang="en-AU" dirty="0" err="1" smtClean="0"/>
                        <a:t>CarType</a:t>
                      </a:r>
                      <a:r>
                        <a:rPr lang="en-AU" dirty="0" smtClean="0"/>
                        <a:t> model, Location location)	{	</a:t>
                      </a:r>
                    </a:p>
                    <a:p>
                      <a:r>
                        <a:rPr lang="en-AU" dirty="0" smtClean="0"/>
                        <a:t>	</a:t>
                      </a:r>
                      <a:r>
                        <a:rPr lang="en-AU" dirty="0" err="1" smtClean="0"/>
                        <a:t>this.model</a:t>
                      </a:r>
                      <a:r>
                        <a:rPr lang="en-AU" dirty="0" smtClean="0"/>
                        <a:t> = model;		</a:t>
                      </a:r>
                    </a:p>
                    <a:p>
                      <a:r>
                        <a:rPr lang="en-AU" dirty="0" smtClean="0"/>
                        <a:t>                 </a:t>
                      </a:r>
                      <a:r>
                        <a:rPr lang="en-AU" dirty="0" err="1" smtClean="0"/>
                        <a:t>this.location</a:t>
                      </a:r>
                      <a:r>
                        <a:rPr lang="en-AU" dirty="0" smtClean="0"/>
                        <a:t> = location;	</a:t>
                      </a:r>
                    </a:p>
                    <a:p>
                      <a:r>
                        <a:rPr lang="en-AU" dirty="0" smtClean="0"/>
                        <a:t>   }</a:t>
                      </a:r>
                    </a:p>
                    <a:p>
                      <a:r>
                        <a:rPr lang="en-AU" dirty="0" smtClean="0"/>
                        <a:t>  abstract void construct();	</a:t>
                      </a:r>
                    </a:p>
                    <a:p>
                      <a:r>
                        <a:rPr lang="en-AU" dirty="0" smtClean="0"/>
                        <a:t>                </a:t>
                      </a:r>
                      <a:r>
                        <a:rPr lang="en-AU" dirty="0" err="1" smtClean="0"/>
                        <a:t>CarType</a:t>
                      </a:r>
                      <a:r>
                        <a:rPr lang="en-AU" dirty="0" smtClean="0"/>
                        <a:t> model = null;</a:t>
                      </a:r>
                    </a:p>
                    <a:p>
                      <a:r>
                        <a:rPr lang="en-AU" dirty="0" smtClean="0"/>
                        <a:t>	Location </a:t>
                      </a:r>
                      <a:r>
                        <a:rPr lang="en-AU" dirty="0" err="1" smtClean="0"/>
                        <a:t>location</a:t>
                      </a:r>
                      <a:r>
                        <a:rPr lang="en-AU" dirty="0" smtClean="0"/>
                        <a:t> = null;</a:t>
                      </a:r>
                    </a:p>
                    <a:p>
                      <a:r>
                        <a:rPr lang="en-AU" dirty="0" smtClean="0"/>
                        <a:t>   </a:t>
                      </a:r>
                      <a:r>
                        <a:rPr lang="en-AU" dirty="0" err="1" smtClean="0"/>
                        <a:t>CarType</a:t>
                      </a:r>
                      <a:r>
                        <a:rPr lang="en-AU" dirty="0" smtClean="0"/>
                        <a:t> </a:t>
                      </a:r>
                      <a:r>
                        <a:rPr lang="en-AU" dirty="0" err="1" smtClean="0"/>
                        <a:t>getModel</a:t>
                      </a:r>
                      <a:r>
                        <a:rPr lang="en-AU" dirty="0" smtClean="0"/>
                        <a:t>(){</a:t>
                      </a:r>
                    </a:p>
                    <a:p>
                      <a:r>
                        <a:rPr lang="en-AU" dirty="0" smtClean="0"/>
                        <a:t>  return model;	</a:t>
                      </a:r>
                    </a:p>
                    <a:p>
                      <a:r>
                        <a:rPr lang="en-AU" dirty="0" smtClean="0"/>
                        <a:t>  }	</a:t>
                      </a:r>
                    </a:p>
                    <a:p>
                      <a:r>
                        <a:rPr lang="en-AU" dirty="0" smtClean="0"/>
                        <a:t>  void </a:t>
                      </a:r>
                      <a:r>
                        <a:rPr lang="en-AU" dirty="0" err="1" smtClean="0"/>
                        <a:t>setModel</a:t>
                      </a:r>
                      <a:r>
                        <a:rPr lang="en-AU" dirty="0" smtClean="0"/>
                        <a:t>(</a:t>
                      </a:r>
                      <a:r>
                        <a:rPr lang="en-AU" dirty="0" err="1" smtClean="0"/>
                        <a:t>CarType</a:t>
                      </a:r>
                      <a:r>
                        <a:rPr lang="en-AU" dirty="0" smtClean="0"/>
                        <a:t> model){		</a:t>
                      </a:r>
                    </a:p>
                    <a:p>
                      <a:r>
                        <a:rPr lang="en-AU" dirty="0" smtClean="0"/>
                        <a:t>   </a:t>
                      </a:r>
                      <a:r>
                        <a:rPr lang="en-AU" dirty="0" err="1" smtClean="0"/>
                        <a:t>this.model</a:t>
                      </a:r>
                      <a:r>
                        <a:rPr lang="en-AU" dirty="0" smtClean="0"/>
                        <a:t> = model;	</a:t>
                      </a:r>
                    </a:p>
                    <a:p>
                      <a:r>
                        <a:rPr lang="en-AU" dirty="0" smtClean="0"/>
                        <a:t>   }	</a:t>
                      </a:r>
                    </a:p>
                    <a:p>
                      <a:r>
                        <a:rPr lang="en-AU" dirty="0" smtClean="0"/>
                        <a:t>  Location </a:t>
                      </a:r>
                      <a:r>
                        <a:rPr lang="en-AU" dirty="0" err="1" smtClean="0"/>
                        <a:t>getLocation</a:t>
                      </a:r>
                      <a:r>
                        <a:rPr lang="en-AU" dirty="0" smtClean="0"/>
                        <a:t>(){		</a:t>
                      </a:r>
                    </a:p>
                    <a:p>
                      <a:r>
                        <a:rPr lang="en-AU" dirty="0" smtClean="0"/>
                        <a:t>  return location;	</a:t>
                      </a:r>
                    </a:p>
                    <a:p>
                      <a:r>
                        <a:rPr lang="en-AU" dirty="0" smtClean="0"/>
                        <a:t>  }	</a:t>
                      </a:r>
                    </a:p>
                    <a:p>
                      <a:r>
                        <a:rPr lang="en-AU" dirty="0" smtClean="0"/>
                        <a:t>  void </a:t>
                      </a:r>
                      <a:r>
                        <a:rPr lang="en-AU" dirty="0" err="1" smtClean="0"/>
                        <a:t>setLocation</a:t>
                      </a:r>
                      <a:r>
                        <a:rPr lang="en-AU" dirty="0" smtClean="0"/>
                        <a:t>(Location location)	{	</a:t>
                      </a:r>
                    </a:p>
                    <a:p>
                      <a:r>
                        <a:rPr lang="en-AU" dirty="0" smtClean="0"/>
                        <a:t>  </a:t>
                      </a:r>
                      <a:r>
                        <a:rPr lang="en-AU" dirty="0" err="1" smtClean="0"/>
                        <a:t>this.location</a:t>
                      </a:r>
                      <a:r>
                        <a:rPr lang="en-AU" dirty="0" smtClean="0"/>
                        <a:t> = location;	</a:t>
                      </a:r>
                    </a:p>
                    <a:p>
                      <a:r>
                        <a:rPr lang="en-AU" dirty="0" smtClean="0"/>
                        <a:t>   }	</a:t>
                      </a:r>
                    </a:p>
                    <a:p>
                      <a:r>
                        <a:rPr lang="en-AU" dirty="0" smtClean="0"/>
                        <a:t>  @Override</a:t>
                      </a:r>
                    </a:p>
                    <a:p>
                      <a:r>
                        <a:rPr lang="en-AU" baseline="0" dirty="0" smtClean="0"/>
                        <a:t>   </a:t>
                      </a:r>
                      <a:r>
                        <a:rPr lang="en-AU" dirty="0" smtClean="0"/>
                        <a:t>public String </a:t>
                      </a:r>
                      <a:r>
                        <a:rPr lang="en-AU" dirty="0" err="1" smtClean="0"/>
                        <a:t>toString</a:t>
                      </a:r>
                      <a:r>
                        <a:rPr lang="en-AU" dirty="0" smtClean="0"/>
                        <a:t>()	{	</a:t>
                      </a:r>
                    </a:p>
                    <a:p>
                      <a:r>
                        <a:rPr lang="en-AU" dirty="0" smtClean="0"/>
                        <a:t>	return "</a:t>
                      </a:r>
                      <a:r>
                        <a:rPr lang="en-AU" dirty="0" err="1" smtClean="0"/>
                        <a:t>CarModel</a:t>
                      </a:r>
                      <a:r>
                        <a:rPr lang="en-AU" dirty="0" smtClean="0"/>
                        <a:t> - "+model + " located in "+location;	</a:t>
                      </a:r>
                    </a:p>
                    <a:p>
                      <a:r>
                        <a:rPr lang="en-AU" dirty="0" smtClean="0"/>
                        <a:t>}}</a:t>
                      </a:r>
                      <a:endParaRPr lang="en-AU" dirty="0"/>
                    </a:p>
                  </a:txBody>
                  <a:tcPr/>
                </a:tc>
                <a:extLst>
                  <a:ext uri="{0D108BD9-81ED-4DB2-BD59-A6C34878D82A}">
                    <a16:rowId xmlns:a16="http://schemas.microsoft.com/office/drawing/2014/main" val="1497125994"/>
                  </a:ext>
                </a:extLst>
              </a:tr>
            </a:tbl>
          </a:graphicData>
        </a:graphic>
      </p:graphicFrame>
    </p:spTree>
    <p:extLst>
      <p:ext uri="{BB962C8B-B14F-4D97-AF65-F5344CB8AC3E}">
        <p14:creationId xmlns:p14="http://schemas.microsoft.com/office/powerpoint/2010/main" val="30023104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495850161"/>
              </p:ext>
            </p:extLst>
          </p:nvPr>
        </p:nvGraphicFramePr>
        <p:xfrm>
          <a:off x="258619" y="174721"/>
          <a:ext cx="8128000" cy="28346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638429138"/>
                    </a:ext>
                  </a:extLst>
                </a:gridCol>
              </a:tblGrid>
              <a:tr h="370840">
                <a:tc>
                  <a:txBody>
                    <a:bodyPr/>
                    <a:lstStyle/>
                    <a:p>
                      <a:r>
                        <a:rPr lang="en-AU" dirty="0" smtClean="0"/>
                        <a:t>class </a:t>
                      </a:r>
                      <a:r>
                        <a:rPr lang="en-AU" dirty="0" err="1" smtClean="0"/>
                        <a:t>LuxuryCar</a:t>
                      </a:r>
                      <a:r>
                        <a:rPr lang="en-AU" dirty="0" smtClean="0"/>
                        <a:t> extends Car{	</a:t>
                      </a:r>
                    </a:p>
                    <a:p>
                      <a:r>
                        <a:rPr lang="en-AU" dirty="0" err="1" smtClean="0"/>
                        <a:t>LuxuryCar</a:t>
                      </a:r>
                      <a:r>
                        <a:rPr lang="en-AU" dirty="0" smtClean="0"/>
                        <a:t>(Location location)	{	</a:t>
                      </a:r>
                    </a:p>
                    <a:p>
                      <a:r>
                        <a:rPr lang="en-AU" dirty="0" smtClean="0"/>
                        <a:t>super(</a:t>
                      </a:r>
                      <a:r>
                        <a:rPr lang="en-AU" dirty="0" err="1" smtClean="0"/>
                        <a:t>CarType.LUXURY</a:t>
                      </a:r>
                      <a:r>
                        <a:rPr lang="en-AU" dirty="0" smtClean="0"/>
                        <a:t>, location);		</a:t>
                      </a:r>
                    </a:p>
                    <a:p>
                      <a:r>
                        <a:rPr lang="en-AU" dirty="0" smtClean="0"/>
                        <a:t>construct();	</a:t>
                      </a:r>
                    </a:p>
                    <a:p>
                      <a:r>
                        <a:rPr lang="en-AU" dirty="0" smtClean="0"/>
                        <a:t>}	</a:t>
                      </a:r>
                    </a:p>
                    <a:p>
                      <a:r>
                        <a:rPr lang="en-AU" dirty="0" smtClean="0"/>
                        <a:t>@Override	</a:t>
                      </a:r>
                    </a:p>
                    <a:p>
                      <a:r>
                        <a:rPr lang="en-AU" dirty="0" smtClean="0"/>
                        <a:t>protected void construct()	</a:t>
                      </a:r>
                    </a:p>
                    <a:p>
                      <a:r>
                        <a:rPr lang="en-AU" dirty="0" smtClean="0"/>
                        <a:t>{</a:t>
                      </a:r>
                    </a:p>
                    <a:p>
                      <a:r>
                        <a:rPr lang="en-AU" dirty="0" err="1" smtClean="0"/>
                        <a:t>System.out.println</a:t>
                      </a:r>
                      <a:r>
                        <a:rPr lang="en-AU" dirty="0" smtClean="0"/>
                        <a:t>("Connecting to luxury car");	</a:t>
                      </a:r>
                    </a:p>
                    <a:p>
                      <a:r>
                        <a:rPr lang="en-AU" dirty="0" smtClean="0"/>
                        <a:t>}}</a:t>
                      </a:r>
                      <a:endParaRPr lang="en-AU" dirty="0"/>
                    </a:p>
                  </a:txBody>
                  <a:tcPr/>
                </a:tc>
                <a:extLst>
                  <a:ext uri="{0D108BD9-81ED-4DB2-BD59-A6C34878D82A}">
                    <a16:rowId xmlns:a16="http://schemas.microsoft.com/office/drawing/2014/main" val="5872616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74292217"/>
              </p:ext>
            </p:extLst>
          </p:nvPr>
        </p:nvGraphicFramePr>
        <p:xfrm>
          <a:off x="3980874" y="3352028"/>
          <a:ext cx="8128000" cy="3261207"/>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126597224"/>
                    </a:ext>
                  </a:extLst>
                </a:gridCol>
              </a:tblGrid>
              <a:tr h="3261207">
                <a:tc>
                  <a:txBody>
                    <a:bodyPr/>
                    <a:lstStyle/>
                    <a:p>
                      <a:r>
                        <a:rPr lang="en-AU" dirty="0" smtClean="0"/>
                        <a:t>class </a:t>
                      </a:r>
                      <a:r>
                        <a:rPr lang="en-AU" dirty="0" err="1" smtClean="0"/>
                        <a:t>MicroCar</a:t>
                      </a:r>
                      <a:r>
                        <a:rPr lang="en-AU" dirty="0" smtClean="0"/>
                        <a:t> extends Car{</a:t>
                      </a:r>
                    </a:p>
                    <a:p>
                      <a:r>
                        <a:rPr lang="en-AU" dirty="0" err="1" smtClean="0"/>
                        <a:t>MicroCar</a:t>
                      </a:r>
                      <a:r>
                        <a:rPr lang="en-AU" dirty="0" smtClean="0"/>
                        <a:t>(Location location)	{</a:t>
                      </a:r>
                    </a:p>
                    <a:p>
                      <a:r>
                        <a:rPr lang="en-AU" dirty="0" smtClean="0"/>
                        <a:t>super(</a:t>
                      </a:r>
                      <a:r>
                        <a:rPr lang="en-AU" dirty="0" err="1" smtClean="0"/>
                        <a:t>CarType.MICRO</a:t>
                      </a:r>
                      <a:r>
                        <a:rPr lang="en-AU" dirty="0" smtClean="0"/>
                        <a:t>, location);	</a:t>
                      </a:r>
                    </a:p>
                    <a:p>
                      <a:r>
                        <a:rPr lang="en-AU" dirty="0" smtClean="0"/>
                        <a:t>construct();	}	</a:t>
                      </a:r>
                    </a:p>
                    <a:p>
                      <a:r>
                        <a:rPr lang="en-AU" dirty="0" smtClean="0"/>
                        <a:t>@Override	</a:t>
                      </a:r>
                    </a:p>
                    <a:p>
                      <a:r>
                        <a:rPr lang="en-AU" dirty="0" smtClean="0"/>
                        <a:t>protected void construct()	</a:t>
                      </a:r>
                    </a:p>
                    <a:p>
                      <a:r>
                        <a:rPr lang="en-AU" dirty="0" smtClean="0"/>
                        <a:t>{		</a:t>
                      </a:r>
                    </a:p>
                    <a:p>
                      <a:r>
                        <a:rPr lang="en-AU" dirty="0" err="1" smtClean="0"/>
                        <a:t>System.out.println</a:t>
                      </a:r>
                      <a:r>
                        <a:rPr lang="en-AU" dirty="0" smtClean="0"/>
                        <a:t>("Connecting to Micro Car ");	</a:t>
                      </a:r>
                    </a:p>
                    <a:p>
                      <a:r>
                        <a:rPr lang="en-AU" dirty="0" smtClean="0"/>
                        <a:t>}}</a:t>
                      </a:r>
                      <a:endParaRPr lang="en-AU" dirty="0"/>
                    </a:p>
                  </a:txBody>
                  <a:tcPr/>
                </a:tc>
                <a:extLst>
                  <a:ext uri="{0D108BD9-81ED-4DB2-BD59-A6C34878D82A}">
                    <a16:rowId xmlns:a16="http://schemas.microsoft.com/office/drawing/2014/main" val="1681301073"/>
                  </a:ext>
                </a:extLst>
              </a:tr>
            </a:tbl>
          </a:graphicData>
        </a:graphic>
      </p:graphicFrame>
    </p:spTree>
    <p:extLst>
      <p:ext uri="{BB962C8B-B14F-4D97-AF65-F5344CB8AC3E}">
        <p14:creationId xmlns:p14="http://schemas.microsoft.com/office/powerpoint/2010/main" val="42670410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69834406"/>
              </p:ext>
            </p:extLst>
          </p:nvPr>
        </p:nvGraphicFramePr>
        <p:xfrm>
          <a:off x="210128" y="365125"/>
          <a:ext cx="10515600" cy="228600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1034133720"/>
                    </a:ext>
                  </a:extLst>
                </a:gridCol>
              </a:tblGrid>
              <a:tr h="370840">
                <a:tc>
                  <a:txBody>
                    <a:bodyPr/>
                    <a:lstStyle/>
                    <a:p>
                      <a:r>
                        <a:rPr lang="en-AU" dirty="0" smtClean="0"/>
                        <a:t>class </a:t>
                      </a:r>
                      <a:r>
                        <a:rPr lang="en-AU" dirty="0" err="1" smtClean="0"/>
                        <a:t>MiniCar</a:t>
                      </a:r>
                      <a:r>
                        <a:rPr lang="en-AU" dirty="0" smtClean="0"/>
                        <a:t> extends Car{</a:t>
                      </a:r>
                    </a:p>
                    <a:p>
                      <a:r>
                        <a:rPr lang="en-AU" dirty="0" smtClean="0"/>
                        <a:t>	</a:t>
                      </a:r>
                      <a:r>
                        <a:rPr lang="en-AU" dirty="0" err="1" smtClean="0"/>
                        <a:t>MiniCar</a:t>
                      </a:r>
                      <a:r>
                        <a:rPr lang="en-AU" dirty="0" smtClean="0"/>
                        <a:t>(Location location)	{		</a:t>
                      </a:r>
                    </a:p>
                    <a:p>
                      <a:r>
                        <a:rPr lang="en-AU" dirty="0" smtClean="0"/>
                        <a:t>super(</a:t>
                      </a:r>
                      <a:r>
                        <a:rPr lang="en-AU" dirty="0" err="1" smtClean="0"/>
                        <a:t>CarType.MINI,location</a:t>
                      </a:r>
                      <a:r>
                        <a:rPr lang="en-AU" dirty="0" smtClean="0"/>
                        <a:t> );		</a:t>
                      </a:r>
                    </a:p>
                    <a:p>
                      <a:r>
                        <a:rPr lang="en-AU" dirty="0" smtClean="0"/>
                        <a:t>construct();	}		</a:t>
                      </a:r>
                    </a:p>
                    <a:p>
                      <a:r>
                        <a:rPr lang="en-AU" dirty="0" smtClean="0"/>
                        <a:t>@Override	</a:t>
                      </a:r>
                    </a:p>
                    <a:p>
                      <a:r>
                        <a:rPr lang="en-AU" dirty="0" smtClean="0"/>
                        <a:t>void construct()	{		</a:t>
                      </a:r>
                    </a:p>
                    <a:p>
                      <a:r>
                        <a:rPr lang="en-AU" dirty="0" err="1" smtClean="0"/>
                        <a:t>System.out.println</a:t>
                      </a:r>
                      <a:r>
                        <a:rPr lang="en-AU" dirty="0" smtClean="0"/>
                        <a:t>("Connecting to Mini car");	</a:t>
                      </a:r>
                    </a:p>
                    <a:p>
                      <a:r>
                        <a:rPr lang="en-AU" dirty="0" smtClean="0"/>
                        <a:t>}}</a:t>
                      </a:r>
                      <a:endParaRPr lang="en-AU" dirty="0"/>
                    </a:p>
                  </a:txBody>
                  <a:tcPr/>
                </a:tc>
                <a:extLst>
                  <a:ext uri="{0D108BD9-81ED-4DB2-BD59-A6C34878D82A}">
                    <a16:rowId xmlns:a16="http://schemas.microsoft.com/office/drawing/2014/main" val="82309595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54860458"/>
              </p:ext>
            </p:extLst>
          </p:nvPr>
        </p:nvGraphicFramePr>
        <p:xfrm>
          <a:off x="210128" y="2899447"/>
          <a:ext cx="8128000" cy="28346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636385361"/>
                    </a:ext>
                  </a:extLst>
                </a:gridCol>
              </a:tblGrid>
              <a:tr h="370840">
                <a:tc>
                  <a:txBody>
                    <a:bodyPr/>
                    <a:lstStyle/>
                    <a:p>
                      <a:r>
                        <a:rPr lang="en-AU" dirty="0" smtClean="0"/>
                        <a:t>class </a:t>
                      </a:r>
                      <a:r>
                        <a:rPr lang="en-AU" dirty="0" err="1" smtClean="0"/>
                        <a:t>INDIACarFactory</a:t>
                      </a:r>
                      <a:r>
                        <a:rPr lang="en-AU" dirty="0" smtClean="0"/>
                        <a:t>{	</a:t>
                      </a:r>
                    </a:p>
                    <a:p>
                      <a:r>
                        <a:rPr lang="en-AU" dirty="0" smtClean="0"/>
                        <a:t>static Car </a:t>
                      </a:r>
                      <a:r>
                        <a:rPr lang="en-AU" dirty="0" err="1" smtClean="0"/>
                        <a:t>buildCar</a:t>
                      </a:r>
                      <a:r>
                        <a:rPr lang="en-AU" dirty="0" smtClean="0"/>
                        <a:t>(</a:t>
                      </a:r>
                      <a:r>
                        <a:rPr lang="en-AU" dirty="0" err="1" smtClean="0"/>
                        <a:t>CarType</a:t>
                      </a:r>
                      <a:r>
                        <a:rPr lang="en-AU" dirty="0" smtClean="0"/>
                        <a:t> model)	{		</a:t>
                      </a:r>
                    </a:p>
                    <a:p>
                      <a:r>
                        <a:rPr lang="en-AU" dirty="0" smtClean="0"/>
                        <a:t>Car </a:t>
                      </a:r>
                      <a:r>
                        <a:rPr lang="en-AU" dirty="0" err="1" smtClean="0"/>
                        <a:t>car</a:t>
                      </a:r>
                      <a:r>
                        <a:rPr lang="en-AU" dirty="0" smtClean="0"/>
                        <a:t> = null;		</a:t>
                      </a:r>
                    </a:p>
                    <a:p>
                      <a:r>
                        <a:rPr lang="en-AU" dirty="0" smtClean="0"/>
                        <a:t>switch (model)		</a:t>
                      </a:r>
                    </a:p>
                    <a:p>
                      <a:r>
                        <a:rPr lang="en-AU" dirty="0" smtClean="0"/>
                        <a:t>{			</a:t>
                      </a:r>
                    </a:p>
                    <a:p>
                      <a:r>
                        <a:rPr lang="en-AU" dirty="0" smtClean="0"/>
                        <a:t>case MICRO:	car = new </a:t>
                      </a:r>
                      <a:r>
                        <a:rPr lang="en-AU" dirty="0" err="1" smtClean="0"/>
                        <a:t>MicroCar</a:t>
                      </a:r>
                      <a:r>
                        <a:rPr lang="en-AU" dirty="0" smtClean="0"/>
                        <a:t>(</a:t>
                      </a:r>
                      <a:r>
                        <a:rPr lang="en-AU" dirty="0" err="1" smtClean="0"/>
                        <a:t>Location.INDIA</a:t>
                      </a:r>
                      <a:r>
                        <a:rPr lang="en-AU" dirty="0" smtClean="0"/>
                        <a:t>);	break;	</a:t>
                      </a:r>
                    </a:p>
                    <a:p>
                      <a:r>
                        <a:rPr lang="en-AU" dirty="0" smtClean="0"/>
                        <a:t>case MINI:	car = new </a:t>
                      </a:r>
                      <a:r>
                        <a:rPr lang="en-AU" dirty="0" err="1" smtClean="0"/>
                        <a:t>MiniCar</a:t>
                      </a:r>
                      <a:r>
                        <a:rPr lang="en-AU" dirty="0" smtClean="0"/>
                        <a:t>(</a:t>
                      </a:r>
                      <a:r>
                        <a:rPr lang="en-AU" dirty="0" err="1" smtClean="0"/>
                        <a:t>Location.INDIA</a:t>
                      </a:r>
                      <a:r>
                        <a:rPr lang="en-AU" dirty="0" smtClean="0"/>
                        <a:t>);	break;	</a:t>
                      </a:r>
                    </a:p>
                    <a:p>
                      <a:r>
                        <a:rPr lang="en-AU" dirty="0" smtClean="0"/>
                        <a:t>case LUXURY:	car = new </a:t>
                      </a:r>
                      <a:r>
                        <a:rPr lang="en-AU" dirty="0" err="1" smtClean="0"/>
                        <a:t>LuxuryCar</a:t>
                      </a:r>
                      <a:r>
                        <a:rPr lang="en-AU" dirty="0" smtClean="0"/>
                        <a:t>(</a:t>
                      </a:r>
                      <a:r>
                        <a:rPr lang="en-AU" dirty="0" err="1" smtClean="0"/>
                        <a:t>Location.INDIA</a:t>
                      </a:r>
                      <a:r>
                        <a:rPr lang="en-AU" dirty="0" smtClean="0"/>
                        <a:t>);	break;		</a:t>
                      </a:r>
                    </a:p>
                    <a:p>
                      <a:r>
                        <a:rPr lang="en-AU" dirty="0" smtClean="0"/>
                        <a:t>default:		break;	}		</a:t>
                      </a:r>
                    </a:p>
                    <a:p>
                      <a:r>
                        <a:rPr lang="en-AU" dirty="0" smtClean="0"/>
                        <a:t>return car;	}}</a:t>
                      </a:r>
                      <a:endParaRPr lang="en-AU" dirty="0"/>
                    </a:p>
                  </a:txBody>
                  <a:tcPr/>
                </a:tc>
                <a:extLst>
                  <a:ext uri="{0D108BD9-81ED-4DB2-BD59-A6C34878D82A}">
                    <a16:rowId xmlns:a16="http://schemas.microsoft.com/office/drawing/2014/main" val="3318786798"/>
                  </a:ext>
                </a:extLst>
              </a:tr>
            </a:tbl>
          </a:graphicData>
        </a:graphic>
      </p:graphicFrame>
    </p:spTree>
    <p:extLst>
      <p:ext uri="{BB962C8B-B14F-4D97-AF65-F5344CB8AC3E}">
        <p14:creationId xmlns:p14="http://schemas.microsoft.com/office/powerpoint/2010/main" val="49712930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07348976"/>
              </p:ext>
            </p:extLst>
          </p:nvPr>
        </p:nvGraphicFramePr>
        <p:xfrm>
          <a:off x="496455" y="255443"/>
          <a:ext cx="10515600" cy="365760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2296399514"/>
                    </a:ext>
                  </a:extLst>
                </a:gridCol>
              </a:tblGrid>
              <a:tr h="370840">
                <a:tc>
                  <a:txBody>
                    <a:bodyPr/>
                    <a:lstStyle/>
                    <a:p>
                      <a:r>
                        <a:rPr lang="en-AU" dirty="0" smtClean="0"/>
                        <a:t>class </a:t>
                      </a:r>
                      <a:r>
                        <a:rPr lang="en-AU" dirty="0" err="1" smtClean="0"/>
                        <a:t>USACarFactory</a:t>
                      </a:r>
                      <a:r>
                        <a:rPr lang="en-AU" dirty="0" smtClean="0"/>
                        <a:t>{	</a:t>
                      </a:r>
                    </a:p>
                    <a:p>
                      <a:r>
                        <a:rPr lang="en-AU" dirty="0" smtClean="0"/>
                        <a:t>public static Car </a:t>
                      </a:r>
                      <a:r>
                        <a:rPr lang="en-AU" dirty="0" err="1" smtClean="0"/>
                        <a:t>buildCar</a:t>
                      </a:r>
                      <a:r>
                        <a:rPr lang="en-AU" dirty="0" smtClean="0"/>
                        <a:t>(</a:t>
                      </a:r>
                      <a:r>
                        <a:rPr lang="en-AU" dirty="0" err="1" smtClean="0"/>
                        <a:t>CarType</a:t>
                      </a:r>
                      <a:r>
                        <a:rPr lang="en-AU" dirty="0" smtClean="0"/>
                        <a:t> model)	</a:t>
                      </a:r>
                    </a:p>
                    <a:p>
                      <a:r>
                        <a:rPr lang="en-AU" dirty="0" smtClean="0"/>
                        <a:t>{		</a:t>
                      </a:r>
                    </a:p>
                    <a:p>
                      <a:r>
                        <a:rPr lang="en-AU" dirty="0" smtClean="0"/>
                        <a:t>Car </a:t>
                      </a:r>
                      <a:r>
                        <a:rPr lang="en-AU" dirty="0" err="1" smtClean="0"/>
                        <a:t>car</a:t>
                      </a:r>
                      <a:r>
                        <a:rPr lang="en-AU" dirty="0" smtClean="0"/>
                        <a:t> = null;		</a:t>
                      </a:r>
                    </a:p>
                    <a:p>
                      <a:r>
                        <a:rPr lang="en-AU" dirty="0" smtClean="0"/>
                        <a:t>switch (model)		</a:t>
                      </a:r>
                    </a:p>
                    <a:p>
                      <a:r>
                        <a:rPr lang="en-AU" dirty="0" smtClean="0"/>
                        <a:t>{			</a:t>
                      </a:r>
                    </a:p>
                    <a:p>
                      <a:r>
                        <a:rPr lang="en-AU" dirty="0" smtClean="0"/>
                        <a:t>case MICRO:				</a:t>
                      </a:r>
                    </a:p>
                    <a:p>
                      <a:r>
                        <a:rPr lang="en-AU" dirty="0" smtClean="0"/>
                        <a:t>car = new </a:t>
                      </a:r>
                      <a:r>
                        <a:rPr lang="en-AU" dirty="0" err="1" smtClean="0"/>
                        <a:t>MicroCar</a:t>
                      </a:r>
                      <a:r>
                        <a:rPr lang="en-AU" dirty="0" smtClean="0"/>
                        <a:t>(</a:t>
                      </a:r>
                      <a:r>
                        <a:rPr lang="en-AU" dirty="0" err="1" smtClean="0"/>
                        <a:t>Location.USA</a:t>
                      </a:r>
                      <a:r>
                        <a:rPr lang="en-AU" dirty="0" smtClean="0"/>
                        <a:t>);	break;						</a:t>
                      </a:r>
                    </a:p>
                    <a:p>
                      <a:r>
                        <a:rPr lang="en-AU" dirty="0" smtClean="0"/>
                        <a:t>case </a:t>
                      </a:r>
                      <a:r>
                        <a:rPr lang="en-AU" dirty="0" err="1" smtClean="0"/>
                        <a:t>MINI:car</a:t>
                      </a:r>
                      <a:r>
                        <a:rPr lang="en-AU" dirty="0" smtClean="0"/>
                        <a:t> = new </a:t>
                      </a:r>
                      <a:r>
                        <a:rPr lang="en-AU" dirty="0" err="1" smtClean="0"/>
                        <a:t>MiniCar</a:t>
                      </a:r>
                      <a:r>
                        <a:rPr lang="en-AU" dirty="0" smtClean="0"/>
                        <a:t>(</a:t>
                      </a:r>
                      <a:r>
                        <a:rPr lang="en-AU" dirty="0" err="1" smtClean="0"/>
                        <a:t>Location.USA</a:t>
                      </a:r>
                      <a:r>
                        <a:rPr lang="en-AU" dirty="0" smtClean="0"/>
                        <a:t>);		break;		</a:t>
                      </a:r>
                    </a:p>
                    <a:p>
                      <a:r>
                        <a:rPr lang="en-AU" dirty="0" smtClean="0"/>
                        <a:t>case LUXURY:	car = new </a:t>
                      </a:r>
                      <a:r>
                        <a:rPr lang="en-AU" dirty="0" err="1" smtClean="0"/>
                        <a:t>LuxuryCar</a:t>
                      </a:r>
                      <a:r>
                        <a:rPr lang="en-AU" dirty="0" smtClean="0"/>
                        <a:t>(</a:t>
                      </a:r>
                      <a:r>
                        <a:rPr lang="en-AU" dirty="0" err="1" smtClean="0"/>
                        <a:t>Location.USA</a:t>
                      </a:r>
                      <a:r>
                        <a:rPr lang="en-AU" dirty="0" smtClean="0"/>
                        <a:t>);	break;	</a:t>
                      </a:r>
                    </a:p>
                    <a:p>
                      <a:r>
                        <a:rPr lang="en-AU" dirty="0" smtClean="0"/>
                        <a:t>default:		break;					</a:t>
                      </a:r>
                    </a:p>
                    <a:p>
                      <a:r>
                        <a:rPr lang="en-AU" dirty="0" smtClean="0"/>
                        <a:t>}		return car;	</a:t>
                      </a:r>
                    </a:p>
                    <a:p>
                      <a:r>
                        <a:rPr lang="en-AU" dirty="0" smtClean="0"/>
                        <a:t>}}</a:t>
                      </a:r>
                      <a:endParaRPr lang="en-AU" dirty="0"/>
                    </a:p>
                  </a:txBody>
                  <a:tcPr/>
                </a:tc>
                <a:extLst>
                  <a:ext uri="{0D108BD9-81ED-4DB2-BD59-A6C34878D82A}">
                    <a16:rowId xmlns:a16="http://schemas.microsoft.com/office/drawing/2014/main" val="2103426145"/>
                  </a:ext>
                </a:extLst>
              </a:tr>
            </a:tbl>
          </a:graphicData>
        </a:graphic>
      </p:graphicFrame>
    </p:spTree>
    <p:extLst>
      <p:ext uri="{BB962C8B-B14F-4D97-AF65-F5344CB8AC3E}">
        <p14:creationId xmlns:p14="http://schemas.microsoft.com/office/powerpoint/2010/main" val="41265389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72636882"/>
              </p:ext>
            </p:extLst>
          </p:nvPr>
        </p:nvGraphicFramePr>
        <p:xfrm>
          <a:off x="431800" y="387158"/>
          <a:ext cx="8128000" cy="42062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783460575"/>
                    </a:ext>
                  </a:extLst>
                </a:gridCol>
              </a:tblGrid>
              <a:tr h="370840">
                <a:tc>
                  <a:txBody>
                    <a:bodyPr/>
                    <a:lstStyle/>
                    <a:p>
                      <a:r>
                        <a:rPr lang="en-AU" dirty="0" smtClean="0"/>
                        <a:t>class </a:t>
                      </a:r>
                      <a:r>
                        <a:rPr lang="en-AU" dirty="0" err="1" smtClean="0"/>
                        <a:t>CarFactory</a:t>
                      </a:r>
                      <a:r>
                        <a:rPr lang="en-AU" dirty="0" smtClean="0"/>
                        <a:t>{	</a:t>
                      </a:r>
                    </a:p>
                    <a:p>
                      <a:r>
                        <a:rPr lang="en-AU" dirty="0" smtClean="0"/>
                        <a:t>private </a:t>
                      </a:r>
                      <a:r>
                        <a:rPr lang="en-AU" dirty="0" err="1" smtClean="0"/>
                        <a:t>CarFactory</a:t>
                      </a:r>
                      <a:r>
                        <a:rPr lang="en-AU" dirty="0" smtClean="0"/>
                        <a:t>() 	{}	</a:t>
                      </a:r>
                    </a:p>
                    <a:p>
                      <a:r>
                        <a:rPr lang="en-AU" dirty="0" smtClean="0"/>
                        <a:t>public static Car </a:t>
                      </a:r>
                      <a:r>
                        <a:rPr lang="en-AU" dirty="0" err="1" smtClean="0"/>
                        <a:t>buildCar</a:t>
                      </a:r>
                      <a:r>
                        <a:rPr lang="en-AU" dirty="0" smtClean="0"/>
                        <a:t>(</a:t>
                      </a:r>
                      <a:r>
                        <a:rPr lang="en-AU" dirty="0" err="1" smtClean="0"/>
                        <a:t>CarType</a:t>
                      </a:r>
                      <a:r>
                        <a:rPr lang="en-AU" dirty="0" smtClean="0"/>
                        <a:t> type)	{		</a:t>
                      </a:r>
                    </a:p>
                    <a:p>
                      <a:r>
                        <a:rPr lang="en-AU" dirty="0" smtClean="0"/>
                        <a:t>Car </a:t>
                      </a:r>
                      <a:r>
                        <a:rPr lang="en-AU" dirty="0" err="1" smtClean="0"/>
                        <a:t>car</a:t>
                      </a:r>
                      <a:r>
                        <a:rPr lang="en-AU" dirty="0" smtClean="0"/>
                        <a:t> = null;		</a:t>
                      </a:r>
                    </a:p>
                    <a:p>
                      <a:r>
                        <a:rPr lang="en-AU" dirty="0" smtClean="0"/>
                        <a:t>// We can add any GPS Function here which		</a:t>
                      </a:r>
                    </a:p>
                    <a:p>
                      <a:r>
                        <a:rPr lang="en-AU" dirty="0" smtClean="0"/>
                        <a:t>// read location property somewhere from configuration		</a:t>
                      </a:r>
                    </a:p>
                    <a:p>
                      <a:r>
                        <a:rPr lang="en-AU" dirty="0" smtClean="0"/>
                        <a:t>// and use location specific car factory		</a:t>
                      </a:r>
                    </a:p>
                    <a:p>
                      <a:r>
                        <a:rPr lang="en-AU" dirty="0" smtClean="0"/>
                        <a:t>// Currently I'm just using INDIA as Location		</a:t>
                      </a:r>
                    </a:p>
                    <a:p>
                      <a:r>
                        <a:rPr lang="en-AU" dirty="0" smtClean="0"/>
                        <a:t>Location </a:t>
                      </a:r>
                      <a:r>
                        <a:rPr lang="en-AU" dirty="0" err="1" smtClean="0"/>
                        <a:t>location</a:t>
                      </a:r>
                      <a:r>
                        <a:rPr lang="en-AU" dirty="0" smtClean="0"/>
                        <a:t> = </a:t>
                      </a:r>
                      <a:r>
                        <a:rPr lang="en-AU" dirty="0" err="1" smtClean="0"/>
                        <a:t>Location.INDIA</a:t>
                      </a:r>
                      <a:r>
                        <a:rPr lang="en-AU" dirty="0" smtClean="0"/>
                        <a:t>; 				</a:t>
                      </a:r>
                    </a:p>
                    <a:p>
                      <a:r>
                        <a:rPr lang="en-AU" dirty="0" smtClean="0"/>
                        <a:t>switch(location)	 {	</a:t>
                      </a:r>
                    </a:p>
                    <a:p>
                      <a:r>
                        <a:rPr lang="en-AU" dirty="0" smtClean="0"/>
                        <a:t>case USA:</a:t>
                      </a:r>
                      <a:r>
                        <a:rPr lang="en-AU" baseline="0" dirty="0" smtClean="0"/>
                        <a:t>  </a:t>
                      </a:r>
                      <a:r>
                        <a:rPr lang="en-AU" dirty="0" smtClean="0"/>
                        <a:t>car = </a:t>
                      </a:r>
                      <a:r>
                        <a:rPr lang="en-AU" dirty="0" err="1" smtClean="0"/>
                        <a:t>USACarFactory.buildCar</a:t>
                      </a:r>
                      <a:r>
                        <a:rPr lang="en-AU" dirty="0" smtClean="0"/>
                        <a:t>(type);	break;			</a:t>
                      </a:r>
                    </a:p>
                    <a:p>
                      <a:r>
                        <a:rPr lang="en-AU" dirty="0" smtClean="0"/>
                        <a:t>case INDIA: car = </a:t>
                      </a:r>
                      <a:r>
                        <a:rPr lang="en-AU" dirty="0" err="1" smtClean="0"/>
                        <a:t>INDIACarFactory.buildCar</a:t>
                      </a:r>
                      <a:r>
                        <a:rPr lang="en-AU" dirty="0" smtClean="0"/>
                        <a:t>(type); break;		</a:t>
                      </a:r>
                    </a:p>
                    <a:p>
                      <a:r>
                        <a:rPr lang="en-AU" dirty="0" smtClean="0"/>
                        <a:t>default:	car = </a:t>
                      </a:r>
                      <a:r>
                        <a:rPr lang="en-AU" dirty="0" err="1" smtClean="0"/>
                        <a:t>DefaultCarFactory.buildCar</a:t>
                      </a:r>
                      <a:r>
                        <a:rPr lang="en-AU" dirty="0" smtClean="0"/>
                        <a:t>(type);		}				return car;	</a:t>
                      </a:r>
                    </a:p>
                    <a:p>
                      <a:r>
                        <a:rPr lang="en-AU" dirty="0" smtClean="0"/>
                        <a:t>}}</a:t>
                      </a:r>
                      <a:endParaRPr lang="en-AU" dirty="0"/>
                    </a:p>
                  </a:txBody>
                  <a:tcPr/>
                </a:tc>
                <a:extLst>
                  <a:ext uri="{0D108BD9-81ED-4DB2-BD59-A6C34878D82A}">
                    <a16:rowId xmlns:a16="http://schemas.microsoft.com/office/drawing/2014/main" val="4026995864"/>
                  </a:ext>
                </a:extLst>
              </a:tr>
            </a:tbl>
          </a:graphicData>
        </a:graphic>
      </p:graphicFrame>
      <p:graphicFrame>
        <p:nvGraphicFramePr>
          <p:cNvPr id="3" name="Content Placeholder 3"/>
          <p:cNvGraphicFramePr>
            <a:graphicFrameLocks noGrp="1"/>
          </p:cNvGraphicFramePr>
          <p:nvPr>
            <p:ph idx="1"/>
            <p:extLst>
              <p:ext uri="{D42A27DB-BD31-4B8C-83A1-F6EECF244321}">
                <p14:modId xmlns:p14="http://schemas.microsoft.com/office/powerpoint/2010/main" val="4188596173"/>
              </p:ext>
            </p:extLst>
          </p:nvPr>
        </p:nvGraphicFramePr>
        <p:xfrm>
          <a:off x="930563" y="4984461"/>
          <a:ext cx="10515600" cy="118872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4236757140"/>
                    </a:ext>
                  </a:extLst>
                </a:gridCol>
              </a:tblGrid>
              <a:tr h="370840">
                <a:tc>
                  <a:txBody>
                    <a:bodyPr/>
                    <a:lstStyle/>
                    <a:p>
                      <a:r>
                        <a:rPr lang="en-AU" dirty="0" smtClean="0"/>
                        <a:t>class </a:t>
                      </a:r>
                      <a:r>
                        <a:rPr lang="en-AU" dirty="0" err="1" smtClean="0"/>
                        <a:t>AbstractDesign</a:t>
                      </a:r>
                      <a:r>
                        <a:rPr lang="en-AU" dirty="0" smtClean="0"/>
                        <a:t> {	public static void main(String[] </a:t>
                      </a:r>
                      <a:r>
                        <a:rPr lang="en-AU" dirty="0" err="1" smtClean="0"/>
                        <a:t>args</a:t>
                      </a:r>
                      <a:r>
                        <a:rPr lang="en-AU" dirty="0" smtClean="0"/>
                        <a:t>)	{		</a:t>
                      </a:r>
                      <a:r>
                        <a:rPr lang="en-AU" dirty="0" err="1" smtClean="0"/>
                        <a:t>System.out.println</a:t>
                      </a:r>
                      <a:r>
                        <a:rPr lang="en-AU" dirty="0" smtClean="0"/>
                        <a:t>(</a:t>
                      </a:r>
                      <a:r>
                        <a:rPr lang="en-AU" dirty="0" err="1" smtClean="0"/>
                        <a:t>CarFactory.buildCar</a:t>
                      </a:r>
                      <a:r>
                        <a:rPr lang="en-AU" dirty="0" smtClean="0"/>
                        <a:t>(</a:t>
                      </a:r>
                      <a:r>
                        <a:rPr lang="en-AU" dirty="0" err="1" smtClean="0"/>
                        <a:t>CarType.MICRO</a:t>
                      </a:r>
                      <a:r>
                        <a:rPr lang="en-AU" dirty="0" smtClean="0"/>
                        <a:t>));		</a:t>
                      </a:r>
                      <a:r>
                        <a:rPr lang="en-AU" dirty="0" err="1" smtClean="0"/>
                        <a:t>System.out.println</a:t>
                      </a:r>
                      <a:r>
                        <a:rPr lang="en-AU" dirty="0" smtClean="0"/>
                        <a:t>(</a:t>
                      </a:r>
                      <a:r>
                        <a:rPr lang="en-AU" dirty="0" err="1" smtClean="0"/>
                        <a:t>CarFactory.buildCar</a:t>
                      </a:r>
                      <a:r>
                        <a:rPr lang="en-AU" dirty="0" smtClean="0"/>
                        <a:t>(</a:t>
                      </a:r>
                      <a:r>
                        <a:rPr lang="en-AU" dirty="0" err="1" smtClean="0"/>
                        <a:t>CarType.MINI</a:t>
                      </a:r>
                      <a:r>
                        <a:rPr lang="en-AU" dirty="0" smtClean="0"/>
                        <a:t>));		</a:t>
                      </a:r>
                      <a:r>
                        <a:rPr lang="en-AU" dirty="0" err="1" smtClean="0"/>
                        <a:t>System.out.println</a:t>
                      </a:r>
                      <a:r>
                        <a:rPr lang="en-AU" dirty="0" smtClean="0"/>
                        <a:t>(</a:t>
                      </a:r>
                      <a:r>
                        <a:rPr lang="en-AU" dirty="0" err="1" smtClean="0"/>
                        <a:t>CarFactory.buildCar</a:t>
                      </a:r>
                      <a:r>
                        <a:rPr lang="en-AU" dirty="0" smtClean="0"/>
                        <a:t>(</a:t>
                      </a:r>
                      <a:r>
                        <a:rPr lang="en-AU" dirty="0" err="1" smtClean="0"/>
                        <a:t>CarType.LUXURY</a:t>
                      </a:r>
                      <a:r>
                        <a:rPr lang="en-AU" dirty="0" smtClean="0"/>
                        <a:t>));	}}</a:t>
                      </a:r>
                      <a:endParaRPr lang="en-AU" dirty="0"/>
                    </a:p>
                  </a:txBody>
                  <a:tcPr/>
                </a:tc>
                <a:extLst>
                  <a:ext uri="{0D108BD9-81ED-4DB2-BD59-A6C34878D82A}">
                    <a16:rowId xmlns:a16="http://schemas.microsoft.com/office/drawing/2014/main" val="3131037769"/>
                  </a:ext>
                </a:extLst>
              </a:tr>
            </a:tbl>
          </a:graphicData>
        </a:graphic>
      </p:graphicFrame>
    </p:spTree>
    <p:extLst>
      <p:ext uri="{BB962C8B-B14F-4D97-AF65-F5344CB8AC3E}">
        <p14:creationId xmlns:p14="http://schemas.microsoft.com/office/powerpoint/2010/main" val="14219600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Builder</a:t>
            </a:r>
            <a:endParaRPr lang="en-AU" dirty="0"/>
          </a:p>
        </p:txBody>
      </p:sp>
      <p:sp>
        <p:nvSpPr>
          <p:cNvPr id="3" name="Content Placeholder 2"/>
          <p:cNvSpPr>
            <a:spLocks noGrp="1"/>
          </p:cNvSpPr>
          <p:nvPr>
            <p:ph idx="1"/>
          </p:nvPr>
        </p:nvSpPr>
        <p:spPr/>
        <p:txBody>
          <a:bodyPr/>
          <a:lstStyle/>
          <a:p>
            <a:r>
              <a:rPr lang="en-AU" dirty="0"/>
              <a:t>This pattern allows a client object to construct a complex object by specifying only its type and content, being shielded from the details related to the </a:t>
            </a:r>
            <a:r>
              <a:rPr lang="en-AU" dirty="0" smtClean="0"/>
              <a:t>objects </a:t>
            </a:r>
            <a:r>
              <a:rPr lang="en-AU" dirty="0"/>
              <a:t>representation</a:t>
            </a:r>
            <a:endParaRPr lang="en-AU" dirty="0" smtClean="0"/>
          </a:p>
          <a:p>
            <a:endParaRPr lang="en-AU" dirty="0"/>
          </a:p>
          <a:p>
            <a:r>
              <a:rPr lang="en-AU" dirty="0" smtClean="0"/>
              <a:t>The design cover the following</a:t>
            </a:r>
          </a:p>
          <a:p>
            <a:pPr marL="0" indent="0">
              <a:buNone/>
            </a:pPr>
            <a:r>
              <a:rPr lang="en-AU" dirty="0" smtClean="0"/>
              <a:t>-Too </a:t>
            </a:r>
            <a:r>
              <a:rPr lang="en-AU" dirty="0"/>
              <a:t>many constructor arguments.</a:t>
            </a:r>
          </a:p>
          <a:p>
            <a:pPr marL="0" indent="0">
              <a:buNone/>
            </a:pPr>
            <a:r>
              <a:rPr lang="en-AU" dirty="0" smtClean="0"/>
              <a:t>-Incorrect </a:t>
            </a:r>
            <a:r>
              <a:rPr lang="en-AU" dirty="0"/>
              <a:t>object state.</a:t>
            </a:r>
          </a:p>
          <a:p>
            <a:endParaRPr lang="en-AU" dirty="0"/>
          </a:p>
        </p:txBody>
      </p:sp>
    </p:spTree>
    <p:extLst>
      <p:ext uri="{BB962C8B-B14F-4D97-AF65-F5344CB8AC3E}">
        <p14:creationId xmlns:p14="http://schemas.microsoft.com/office/powerpoint/2010/main" val="13256940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7903102"/>
              </p:ext>
            </p:extLst>
          </p:nvPr>
        </p:nvGraphicFramePr>
        <p:xfrm>
          <a:off x="625764" y="79952"/>
          <a:ext cx="10515600" cy="679704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2113121265"/>
                    </a:ext>
                  </a:extLst>
                </a:gridCol>
              </a:tblGrid>
              <a:tr h="370840">
                <a:tc>
                  <a:txBody>
                    <a:bodyPr/>
                    <a:lstStyle/>
                    <a:p>
                      <a:r>
                        <a:rPr lang="en-AU" sz="1000" b="0" i="0" kern="1200" dirty="0" smtClean="0">
                          <a:solidFill>
                            <a:schemeClr val="lt1"/>
                          </a:solidFill>
                          <a:effectLst/>
                          <a:latin typeface="+mn-lt"/>
                          <a:ea typeface="+mn-ea"/>
                          <a:cs typeface="+mn-cs"/>
                        </a:rPr>
                        <a:t>public class </a:t>
                      </a:r>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a:t>
                      </a:r>
                    </a:p>
                    <a:p>
                      <a:r>
                        <a:rPr lang="en-AU" sz="1000" b="0" i="0" kern="1200" dirty="0" smtClean="0">
                          <a:solidFill>
                            <a:schemeClr val="lt1"/>
                          </a:solidFill>
                          <a:effectLst/>
                          <a:latin typeface="+mn-lt"/>
                          <a:ea typeface="+mn-ea"/>
                          <a:cs typeface="+mn-cs"/>
                        </a:rPr>
                        <a:t>public static class Builder {</a:t>
                      </a:r>
                    </a:p>
                    <a:p>
                      <a:r>
                        <a:rPr lang="en-AU" sz="1000" b="0" i="0" kern="1200" dirty="0" smtClean="0">
                          <a:solidFill>
                            <a:schemeClr val="lt1"/>
                          </a:solidFill>
                          <a:effectLst/>
                          <a:latin typeface="+mn-lt"/>
                          <a:ea typeface="+mn-ea"/>
                          <a:cs typeface="+mn-cs"/>
                        </a:rPr>
                        <a:t>private long </a:t>
                      </a:r>
                      <a:r>
                        <a:rPr lang="en-AU" sz="1000" b="0" i="0" kern="1200" dirty="0" err="1" smtClean="0">
                          <a:solidFill>
                            <a:schemeClr val="lt1"/>
                          </a:solidFill>
                          <a:effectLst/>
                          <a:latin typeface="+mn-lt"/>
                          <a:ea typeface="+mn-ea"/>
                          <a:cs typeface="+mn-cs"/>
                        </a:rPr>
                        <a:t>accountNumber</a:t>
                      </a:r>
                      <a:r>
                        <a:rPr lang="en-AU" sz="1000" b="0" i="0" kern="1200" dirty="0" smtClean="0">
                          <a:solidFill>
                            <a:schemeClr val="lt1"/>
                          </a:solidFill>
                          <a:effectLst/>
                          <a:latin typeface="+mn-lt"/>
                          <a:ea typeface="+mn-ea"/>
                          <a:cs typeface="+mn-cs"/>
                        </a:rPr>
                        <a:t>; //This is important, so we'll pass it to the constructor.</a:t>
                      </a:r>
                    </a:p>
                    <a:p>
                      <a:r>
                        <a:rPr lang="en-AU" sz="1000" b="0" i="0" kern="1200" dirty="0" smtClean="0">
                          <a:solidFill>
                            <a:schemeClr val="lt1"/>
                          </a:solidFill>
                          <a:effectLst/>
                          <a:latin typeface="+mn-lt"/>
                          <a:ea typeface="+mn-ea"/>
                          <a:cs typeface="+mn-cs"/>
                        </a:rPr>
                        <a:t>private String owner;</a:t>
                      </a:r>
                    </a:p>
                    <a:p>
                      <a:r>
                        <a:rPr lang="en-AU" sz="1000" b="0" i="0" kern="1200" dirty="0" smtClean="0">
                          <a:solidFill>
                            <a:schemeClr val="lt1"/>
                          </a:solidFill>
                          <a:effectLst/>
                          <a:latin typeface="+mn-lt"/>
                          <a:ea typeface="+mn-ea"/>
                          <a:cs typeface="+mn-cs"/>
                        </a:rPr>
                        <a:t>private String branch;</a:t>
                      </a:r>
                    </a:p>
                    <a:p>
                      <a:r>
                        <a:rPr lang="en-AU" sz="1000" b="0" i="0" kern="1200" dirty="0" smtClean="0">
                          <a:solidFill>
                            <a:schemeClr val="lt1"/>
                          </a:solidFill>
                          <a:effectLst/>
                          <a:latin typeface="+mn-lt"/>
                          <a:ea typeface="+mn-ea"/>
                          <a:cs typeface="+mn-cs"/>
                        </a:rPr>
                        <a:t>private double balance;</a:t>
                      </a:r>
                    </a:p>
                    <a:p>
                      <a:r>
                        <a:rPr lang="en-AU" sz="1000" b="0" i="0" kern="1200" dirty="0" smtClean="0">
                          <a:solidFill>
                            <a:schemeClr val="lt1"/>
                          </a:solidFill>
                          <a:effectLst/>
                          <a:latin typeface="+mn-lt"/>
                          <a:ea typeface="+mn-ea"/>
                          <a:cs typeface="+mn-cs"/>
                        </a:rPr>
                        <a:t>private double </a:t>
                      </a:r>
                      <a:r>
                        <a:rPr lang="en-AU" sz="1000" b="0" i="0" kern="1200" dirty="0" err="1" smtClean="0">
                          <a:solidFill>
                            <a:schemeClr val="lt1"/>
                          </a:solidFill>
                          <a:effectLst/>
                          <a:latin typeface="+mn-lt"/>
                          <a:ea typeface="+mn-ea"/>
                          <a:cs typeface="+mn-cs"/>
                        </a:rPr>
                        <a:t>interestRate</a:t>
                      </a:r>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Builder(long </a:t>
                      </a:r>
                      <a:r>
                        <a:rPr lang="en-AU" sz="1000" b="0" i="0" kern="1200" dirty="0" err="1" smtClean="0">
                          <a:solidFill>
                            <a:schemeClr val="lt1"/>
                          </a:solidFill>
                          <a:effectLst/>
                          <a:latin typeface="+mn-lt"/>
                          <a:ea typeface="+mn-ea"/>
                          <a:cs typeface="+mn-cs"/>
                        </a:rPr>
                        <a:t>accountNumber</a:t>
                      </a:r>
                      <a:r>
                        <a:rPr lang="en-AU" sz="1000" b="0" i="0" kern="1200" dirty="0" smtClean="0">
                          <a:solidFill>
                            <a:schemeClr val="lt1"/>
                          </a:solidFill>
                          <a:effectLst/>
                          <a:latin typeface="+mn-lt"/>
                          <a:ea typeface="+mn-ea"/>
                          <a:cs typeface="+mn-cs"/>
                        </a:rPr>
                        <a:t>) {</a:t>
                      </a:r>
                    </a:p>
                    <a:p>
                      <a:r>
                        <a:rPr lang="en-AU" sz="1000" b="0" i="0" kern="1200" dirty="0" err="1" smtClean="0">
                          <a:solidFill>
                            <a:schemeClr val="lt1"/>
                          </a:solidFill>
                          <a:effectLst/>
                          <a:latin typeface="+mn-lt"/>
                          <a:ea typeface="+mn-ea"/>
                          <a:cs typeface="+mn-cs"/>
                        </a:rPr>
                        <a:t>this.accountNumber</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accountNumber</a:t>
                      </a:r>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Builder </a:t>
                      </a:r>
                      <a:r>
                        <a:rPr lang="en-AU" sz="1000" b="0" i="0" kern="1200" dirty="0" err="1" smtClean="0">
                          <a:solidFill>
                            <a:schemeClr val="lt1"/>
                          </a:solidFill>
                          <a:effectLst/>
                          <a:latin typeface="+mn-lt"/>
                          <a:ea typeface="+mn-ea"/>
                          <a:cs typeface="+mn-cs"/>
                        </a:rPr>
                        <a:t>withOwner</a:t>
                      </a:r>
                      <a:r>
                        <a:rPr lang="en-AU" sz="1000" b="0" i="0" kern="1200" dirty="0" smtClean="0">
                          <a:solidFill>
                            <a:schemeClr val="lt1"/>
                          </a:solidFill>
                          <a:effectLst/>
                          <a:latin typeface="+mn-lt"/>
                          <a:ea typeface="+mn-ea"/>
                          <a:cs typeface="+mn-cs"/>
                        </a:rPr>
                        <a:t>(String owner){</a:t>
                      </a:r>
                    </a:p>
                    <a:p>
                      <a:r>
                        <a:rPr lang="en-AU" sz="1000" b="0" i="0" kern="1200" dirty="0" err="1" smtClean="0">
                          <a:solidFill>
                            <a:schemeClr val="lt1"/>
                          </a:solidFill>
                          <a:effectLst/>
                          <a:latin typeface="+mn-lt"/>
                          <a:ea typeface="+mn-ea"/>
                          <a:cs typeface="+mn-cs"/>
                        </a:rPr>
                        <a:t>this.owner</a:t>
                      </a:r>
                      <a:r>
                        <a:rPr lang="en-AU" sz="1000" b="0" i="0" kern="1200" dirty="0" smtClean="0">
                          <a:solidFill>
                            <a:schemeClr val="lt1"/>
                          </a:solidFill>
                          <a:effectLst/>
                          <a:latin typeface="+mn-lt"/>
                          <a:ea typeface="+mn-ea"/>
                          <a:cs typeface="+mn-cs"/>
                        </a:rPr>
                        <a:t> = owner;</a:t>
                      </a:r>
                    </a:p>
                    <a:p>
                      <a:r>
                        <a:rPr lang="en-AU" sz="1000" b="0" i="0" kern="1200" dirty="0" smtClean="0">
                          <a:solidFill>
                            <a:schemeClr val="lt1"/>
                          </a:solidFill>
                          <a:effectLst/>
                          <a:latin typeface="+mn-lt"/>
                          <a:ea typeface="+mn-ea"/>
                          <a:cs typeface="+mn-cs"/>
                        </a:rPr>
                        <a:t>return this; //By returning the builder each time, we can create a fluent interface.</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Builder </a:t>
                      </a:r>
                      <a:r>
                        <a:rPr lang="en-AU" sz="1000" b="0" i="0" kern="1200" dirty="0" err="1" smtClean="0">
                          <a:solidFill>
                            <a:schemeClr val="lt1"/>
                          </a:solidFill>
                          <a:effectLst/>
                          <a:latin typeface="+mn-lt"/>
                          <a:ea typeface="+mn-ea"/>
                          <a:cs typeface="+mn-cs"/>
                        </a:rPr>
                        <a:t>atBranch</a:t>
                      </a:r>
                      <a:r>
                        <a:rPr lang="en-AU" sz="1000" b="0" i="0" kern="1200" dirty="0" smtClean="0">
                          <a:solidFill>
                            <a:schemeClr val="lt1"/>
                          </a:solidFill>
                          <a:effectLst/>
                          <a:latin typeface="+mn-lt"/>
                          <a:ea typeface="+mn-ea"/>
                          <a:cs typeface="+mn-cs"/>
                        </a:rPr>
                        <a:t>(String branch){</a:t>
                      </a:r>
                    </a:p>
                    <a:p>
                      <a:r>
                        <a:rPr lang="en-AU" sz="1000" b="0" i="0" kern="1200" dirty="0" err="1" smtClean="0">
                          <a:solidFill>
                            <a:schemeClr val="lt1"/>
                          </a:solidFill>
                          <a:effectLst/>
                          <a:latin typeface="+mn-lt"/>
                          <a:ea typeface="+mn-ea"/>
                          <a:cs typeface="+mn-cs"/>
                        </a:rPr>
                        <a:t>this.branch</a:t>
                      </a:r>
                      <a:r>
                        <a:rPr lang="en-AU" sz="1000" b="0" i="0" kern="1200" dirty="0" smtClean="0">
                          <a:solidFill>
                            <a:schemeClr val="lt1"/>
                          </a:solidFill>
                          <a:effectLst/>
                          <a:latin typeface="+mn-lt"/>
                          <a:ea typeface="+mn-ea"/>
                          <a:cs typeface="+mn-cs"/>
                        </a:rPr>
                        <a:t> = branch;</a:t>
                      </a:r>
                    </a:p>
                    <a:p>
                      <a:r>
                        <a:rPr lang="en-AU" sz="1000" b="0" i="0" kern="1200" dirty="0" smtClean="0">
                          <a:solidFill>
                            <a:schemeClr val="lt1"/>
                          </a:solidFill>
                          <a:effectLst/>
                          <a:latin typeface="+mn-lt"/>
                          <a:ea typeface="+mn-ea"/>
                          <a:cs typeface="+mn-cs"/>
                        </a:rPr>
                        <a:t>return this;</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Builder </a:t>
                      </a:r>
                      <a:r>
                        <a:rPr lang="en-AU" sz="1000" b="0" i="0" kern="1200" dirty="0" err="1" smtClean="0">
                          <a:solidFill>
                            <a:schemeClr val="lt1"/>
                          </a:solidFill>
                          <a:effectLst/>
                          <a:latin typeface="+mn-lt"/>
                          <a:ea typeface="+mn-ea"/>
                          <a:cs typeface="+mn-cs"/>
                        </a:rPr>
                        <a:t>openingBalance</a:t>
                      </a:r>
                      <a:r>
                        <a:rPr lang="en-AU" sz="1000" b="0" i="0" kern="1200" dirty="0" smtClean="0">
                          <a:solidFill>
                            <a:schemeClr val="lt1"/>
                          </a:solidFill>
                          <a:effectLst/>
                          <a:latin typeface="+mn-lt"/>
                          <a:ea typeface="+mn-ea"/>
                          <a:cs typeface="+mn-cs"/>
                        </a:rPr>
                        <a:t>(double balance){</a:t>
                      </a:r>
                    </a:p>
                    <a:p>
                      <a:r>
                        <a:rPr lang="en-AU" sz="1000" b="0" i="0" kern="1200" dirty="0" err="1" smtClean="0">
                          <a:solidFill>
                            <a:schemeClr val="lt1"/>
                          </a:solidFill>
                          <a:effectLst/>
                          <a:latin typeface="+mn-lt"/>
                          <a:ea typeface="+mn-ea"/>
                          <a:cs typeface="+mn-cs"/>
                        </a:rPr>
                        <a:t>this.balance</a:t>
                      </a:r>
                      <a:r>
                        <a:rPr lang="en-AU" sz="1000" b="0" i="0" kern="1200" dirty="0" smtClean="0">
                          <a:solidFill>
                            <a:schemeClr val="lt1"/>
                          </a:solidFill>
                          <a:effectLst/>
                          <a:latin typeface="+mn-lt"/>
                          <a:ea typeface="+mn-ea"/>
                          <a:cs typeface="+mn-cs"/>
                        </a:rPr>
                        <a:t> = balance;</a:t>
                      </a:r>
                    </a:p>
                    <a:p>
                      <a:r>
                        <a:rPr lang="en-AU" sz="1000" b="0" i="0" kern="1200" dirty="0" smtClean="0">
                          <a:solidFill>
                            <a:schemeClr val="lt1"/>
                          </a:solidFill>
                          <a:effectLst/>
                          <a:latin typeface="+mn-lt"/>
                          <a:ea typeface="+mn-ea"/>
                          <a:cs typeface="+mn-cs"/>
                        </a:rPr>
                        <a:t>return this;</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Builder </a:t>
                      </a:r>
                      <a:r>
                        <a:rPr lang="en-AU" sz="1000" b="0" i="0" kern="1200" dirty="0" err="1" smtClean="0">
                          <a:solidFill>
                            <a:schemeClr val="lt1"/>
                          </a:solidFill>
                          <a:effectLst/>
                          <a:latin typeface="+mn-lt"/>
                          <a:ea typeface="+mn-ea"/>
                          <a:cs typeface="+mn-cs"/>
                        </a:rPr>
                        <a:t>atRate</a:t>
                      </a:r>
                      <a:r>
                        <a:rPr lang="en-AU" sz="1000" b="0" i="0" kern="1200" dirty="0" smtClean="0">
                          <a:solidFill>
                            <a:schemeClr val="lt1"/>
                          </a:solidFill>
                          <a:effectLst/>
                          <a:latin typeface="+mn-lt"/>
                          <a:ea typeface="+mn-ea"/>
                          <a:cs typeface="+mn-cs"/>
                        </a:rPr>
                        <a:t>(double </a:t>
                      </a:r>
                      <a:r>
                        <a:rPr lang="en-AU" sz="1000" b="0" i="0" kern="1200" dirty="0" err="1" smtClean="0">
                          <a:solidFill>
                            <a:schemeClr val="lt1"/>
                          </a:solidFill>
                          <a:effectLst/>
                          <a:latin typeface="+mn-lt"/>
                          <a:ea typeface="+mn-ea"/>
                          <a:cs typeface="+mn-cs"/>
                        </a:rPr>
                        <a:t>interestRate</a:t>
                      </a:r>
                      <a:r>
                        <a:rPr lang="en-AU" sz="1000" b="0" i="0" kern="1200" dirty="0" smtClean="0">
                          <a:solidFill>
                            <a:schemeClr val="lt1"/>
                          </a:solidFill>
                          <a:effectLst/>
                          <a:latin typeface="+mn-lt"/>
                          <a:ea typeface="+mn-ea"/>
                          <a:cs typeface="+mn-cs"/>
                        </a:rPr>
                        <a:t>){</a:t>
                      </a:r>
                    </a:p>
                    <a:p>
                      <a:r>
                        <a:rPr lang="en-AU" sz="1000" b="0" i="0" kern="1200" dirty="0" err="1" smtClean="0">
                          <a:solidFill>
                            <a:schemeClr val="lt1"/>
                          </a:solidFill>
                          <a:effectLst/>
                          <a:latin typeface="+mn-lt"/>
                          <a:ea typeface="+mn-ea"/>
                          <a:cs typeface="+mn-cs"/>
                        </a:rPr>
                        <a:t>this.interestRate</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interestRate</a:t>
                      </a:r>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return this;</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public </a:t>
                      </a:r>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build(){</a:t>
                      </a:r>
                    </a:p>
                    <a:p>
                      <a:r>
                        <a:rPr lang="en-AU" sz="1000" b="0" i="0" kern="1200" dirty="0" smtClean="0">
                          <a:solidFill>
                            <a:schemeClr val="lt1"/>
                          </a:solidFill>
                          <a:effectLst/>
                          <a:latin typeface="+mn-lt"/>
                          <a:ea typeface="+mn-ea"/>
                          <a:cs typeface="+mn-cs"/>
                        </a:rPr>
                        <a:t>//Here we create the actual bank account object, which is always in a fully initialised state when it's returned.</a:t>
                      </a:r>
                    </a:p>
                    <a:p>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account = new </a:t>
                      </a:r>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//Since the builder is in the </a:t>
                      </a:r>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class, we can invoke its private constructor.</a:t>
                      </a:r>
                    </a:p>
                    <a:p>
                      <a:r>
                        <a:rPr lang="en-AU" sz="1000" b="0" i="0" kern="1200" dirty="0" err="1" smtClean="0">
                          <a:solidFill>
                            <a:schemeClr val="lt1"/>
                          </a:solidFill>
                          <a:effectLst/>
                          <a:latin typeface="+mn-lt"/>
                          <a:ea typeface="+mn-ea"/>
                          <a:cs typeface="+mn-cs"/>
                        </a:rPr>
                        <a:t>account.accountNumber</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this.accountNumber</a:t>
                      </a:r>
                      <a:r>
                        <a:rPr lang="en-AU" sz="1000" b="0" i="0" kern="1200" dirty="0" smtClean="0">
                          <a:solidFill>
                            <a:schemeClr val="lt1"/>
                          </a:solidFill>
                          <a:effectLst/>
                          <a:latin typeface="+mn-lt"/>
                          <a:ea typeface="+mn-ea"/>
                          <a:cs typeface="+mn-cs"/>
                        </a:rPr>
                        <a:t>;</a:t>
                      </a:r>
                    </a:p>
                    <a:p>
                      <a:r>
                        <a:rPr lang="en-AU" sz="1000" b="0" i="0" kern="1200" dirty="0" err="1" smtClean="0">
                          <a:solidFill>
                            <a:schemeClr val="lt1"/>
                          </a:solidFill>
                          <a:effectLst/>
                          <a:latin typeface="+mn-lt"/>
                          <a:ea typeface="+mn-ea"/>
                          <a:cs typeface="+mn-cs"/>
                        </a:rPr>
                        <a:t>account.owner</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this.owner</a:t>
                      </a:r>
                      <a:r>
                        <a:rPr lang="en-AU" sz="1000" b="0" i="0" kern="1200" dirty="0" smtClean="0">
                          <a:solidFill>
                            <a:schemeClr val="lt1"/>
                          </a:solidFill>
                          <a:effectLst/>
                          <a:latin typeface="+mn-lt"/>
                          <a:ea typeface="+mn-ea"/>
                          <a:cs typeface="+mn-cs"/>
                        </a:rPr>
                        <a:t>;</a:t>
                      </a:r>
                    </a:p>
                    <a:p>
                      <a:r>
                        <a:rPr lang="en-AU" sz="1000" b="0" i="0" kern="1200" dirty="0" err="1" smtClean="0">
                          <a:solidFill>
                            <a:schemeClr val="lt1"/>
                          </a:solidFill>
                          <a:effectLst/>
                          <a:latin typeface="+mn-lt"/>
                          <a:ea typeface="+mn-ea"/>
                          <a:cs typeface="+mn-cs"/>
                        </a:rPr>
                        <a:t>account.branch</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this.branch</a:t>
                      </a:r>
                      <a:r>
                        <a:rPr lang="en-AU" sz="1000" b="0" i="0" kern="1200" dirty="0" smtClean="0">
                          <a:solidFill>
                            <a:schemeClr val="lt1"/>
                          </a:solidFill>
                          <a:effectLst/>
                          <a:latin typeface="+mn-lt"/>
                          <a:ea typeface="+mn-ea"/>
                          <a:cs typeface="+mn-cs"/>
                        </a:rPr>
                        <a:t>;</a:t>
                      </a:r>
                    </a:p>
                    <a:p>
                      <a:r>
                        <a:rPr lang="en-AU" sz="1000" b="0" i="0" kern="1200" dirty="0" err="1" smtClean="0">
                          <a:solidFill>
                            <a:schemeClr val="lt1"/>
                          </a:solidFill>
                          <a:effectLst/>
                          <a:latin typeface="+mn-lt"/>
                          <a:ea typeface="+mn-ea"/>
                          <a:cs typeface="+mn-cs"/>
                        </a:rPr>
                        <a:t>account.balance</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this.balance</a:t>
                      </a:r>
                      <a:r>
                        <a:rPr lang="en-AU" sz="1000" b="0" i="0" kern="1200" dirty="0" smtClean="0">
                          <a:solidFill>
                            <a:schemeClr val="lt1"/>
                          </a:solidFill>
                          <a:effectLst/>
                          <a:latin typeface="+mn-lt"/>
                          <a:ea typeface="+mn-ea"/>
                          <a:cs typeface="+mn-cs"/>
                        </a:rPr>
                        <a:t>;</a:t>
                      </a:r>
                    </a:p>
                    <a:p>
                      <a:r>
                        <a:rPr lang="en-AU" sz="1000" b="0" i="0" kern="1200" dirty="0" err="1" smtClean="0">
                          <a:solidFill>
                            <a:schemeClr val="lt1"/>
                          </a:solidFill>
                          <a:effectLst/>
                          <a:latin typeface="+mn-lt"/>
                          <a:ea typeface="+mn-ea"/>
                          <a:cs typeface="+mn-cs"/>
                        </a:rPr>
                        <a:t>account.interestRate</a:t>
                      </a:r>
                      <a:r>
                        <a:rPr lang="en-AU" sz="1000" b="0" i="0" kern="1200" dirty="0" smtClean="0">
                          <a:solidFill>
                            <a:schemeClr val="lt1"/>
                          </a:solidFill>
                          <a:effectLst/>
                          <a:latin typeface="+mn-lt"/>
                          <a:ea typeface="+mn-ea"/>
                          <a:cs typeface="+mn-cs"/>
                        </a:rPr>
                        <a:t> = </a:t>
                      </a:r>
                      <a:r>
                        <a:rPr lang="en-AU" sz="1000" b="0" i="0" kern="1200" dirty="0" err="1" smtClean="0">
                          <a:solidFill>
                            <a:schemeClr val="lt1"/>
                          </a:solidFill>
                          <a:effectLst/>
                          <a:latin typeface="+mn-lt"/>
                          <a:ea typeface="+mn-ea"/>
                          <a:cs typeface="+mn-cs"/>
                        </a:rPr>
                        <a:t>this.interestRate</a:t>
                      </a:r>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return account;</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//Fields omitted for brevity.</a:t>
                      </a:r>
                    </a:p>
                    <a:p>
                      <a:r>
                        <a:rPr lang="en-AU" sz="1000" b="0" i="0" kern="1200" dirty="0" smtClean="0">
                          <a:solidFill>
                            <a:schemeClr val="lt1"/>
                          </a:solidFill>
                          <a:effectLst/>
                          <a:latin typeface="+mn-lt"/>
                          <a:ea typeface="+mn-ea"/>
                          <a:cs typeface="+mn-cs"/>
                        </a:rPr>
                        <a:t>private </a:t>
                      </a:r>
                      <a:r>
                        <a:rPr lang="en-AU" sz="1000" b="0" i="0" kern="1200" dirty="0" err="1" smtClean="0">
                          <a:solidFill>
                            <a:schemeClr val="lt1"/>
                          </a:solidFill>
                          <a:effectLst/>
                          <a:latin typeface="+mn-lt"/>
                          <a:ea typeface="+mn-ea"/>
                          <a:cs typeface="+mn-cs"/>
                        </a:rPr>
                        <a:t>BankAccount</a:t>
                      </a:r>
                      <a:r>
                        <a:rPr lang="en-AU" sz="1000" b="0" i="0" kern="1200" dirty="0" smtClean="0">
                          <a:solidFill>
                            <a:schemeClr val="lt1"/>
                          </a:solidFill>
                          <a:effectLst/>
                          <a:latin typeface="+mn-lt"/>
                          <a:ea typeface="+mn-ea"/>
                          <a:cs typeface="+mn-cs"/>
                        </a:rPr>
                        <a:t>() {</a:t>
                      </a:r>
                    </a:p>
                    <a:p>
                      <a:r>
                        <a:rPr lang="en-AU" sz="1000" b="0" i="0" kern="1200" dirty="0" smtClean="0">
                          <a:solidFill>
                            <a:schemeClr val="lt1"/>
                          </a:solidFill>
                          <a:effectLst/>
                          <a:latin typeface="+mn-lt"/>
                          <a:ea typeface="+mn-ea"/>
                          <a:cs typeface="+mn-cs"/>
                        </a:rPr>
                        <a:t>//Constructor is now private.</a:t>
                      </a:r>
                    </a:p>
                    <a:p>
                      <a:r>
                        <a:rPr lang="en-AU" sz="1000" b="0" i="0" kern="1200" dirty="0" smtClean="0">
                          <a:solidFill>
                            <a:schemeClr val="lt1"/>
                          </a:solidFill>
                          <a:effectLst/>
                          <a:latin typeface="+mn-lt"/>
                          <a:ea typeface="+mn-ea"/>
                          <a:cs typeface="+mn-cs"/>
                        </a:rPr>
                        <a:t>}</a:t>
                      </a:r>
                    </a:p>
                    <a:p>
                      <a:r>
                        <a:rPr lang="en-AU" sz="1000" b="0" i="0" kern="1200" dirty="0" smtClean="0">
                          <a:solidFill>
                            <a:schemeClr val="lt1"/>
                          </a:solidFill>
                          <a:effectLst/>
                          <a:latin typeface="+mn-lt"/>
                          <a:ea typeface="+mn-ea"/>
                          <a:cs typeface="+mn-cs"/>
                        </a:rPr>
                        <a:t>//Getters and setters omitted for brevity.</a:t>
                      </a:r>
                    </a:p>
                    <a:p>
                      <a:r>
                        <a:rPr lang="en-AU" sz="1000" b="0" i="0" kern="1200" dirty="0" smtClean="0">
                          <a:solidFill>
                            <a:schemeClr val="lt1"/>
                          </a:solidFill>
                          <a:effectLst/>
                          <a:latin typeface="+mn-lt"/>
                          <a:ea typeface="+mn-ea"/>
                          <a:cs typeface="+mn-cs"/>
                        </a:rPr>
                        <a:t>}</a:t>
                      </a:r>
                    </a:p>
                    <a:p>
                      <a:endParaRPr lang="en-AU" sz="1000" dirty="0"/>
                    </a:p>
                  </a:txBody>
                  <a:tcPr/>
                </a:tc>
                <a:extLst>
                  <a:ext uri="{0D108BD9-81ED-4DB2-BD59-A6C34878D82A}">
                    <a16:rowId xmlns:a16="http://schemas.microsoft.com/office/drawing/2014/main" val="2572910312"/>
                  </a:ext>
                </a:extLst>
              </a:tr>
            </a:tbl>
          </a:graphicData>
        </a:graphic>
      </p:graphicFrame>
    </p:spTree>
    <p:extLst>
      <p:ext uri="{BB962C8B-B14F-4D97-AF65-F5344CB8AC3E}">
        <p14:creationId xmlns:p14="http://schemas.microsoft.com/office/powerpoint/2010/main" val="3997652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1909" y="365125"/>
            <a:ext cx="7862455" cy="6195457"/>
          </a:xfrm>
          <a:prstGeom prst="rect">
            <a:avLst/>
          </a:prstGeom>
        </p:spPr>
      </p:pic>
    </p:spTree>
    <p:extLst>
      <p:ext uri="{BB962C8B-B14F-4D97-AF65-F5344CB8AC3E}">
        <p14:creationId xmlns:p14="http://schemas.microsoft.com/office/powerpoint/2010/main" val="323051101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45312952"/>
              </p:ext>
            </p:extLst>
          </p:nvPr>
        </p:nvGraphicFramePr>
        <p:xfrm>
          <a:off x="277091" y="618066"/>
          <a:ext cx="8128000" cy="36576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816848945"/>
                    </a:ext>
                  </a:extLst>
                </a:gridCol>
              </a:tblGrid>
              <a:tr h="370840">
                <a:tc>
                  <a:txBody>
                    <a:bodyPr/>
                    <a:lstStyle/>
                    <a:p>
                      <a:r>
                        <a:rPr lang="en-AU" sz="1800" b="0" i="0" kern="1200" dirty="0" err="1" smtClean="0">
                          <a:solidFill>
                            <a:schemeClr val="lt1"/>
                          </a:solidFill>
                          <a:effectLst/>
                          <a:latin typeface="+mn-lt"/>
                          <a:ea typeface="+mn-ea"/>
                          <a:cs typeface="+mn-cs"/>
                        </a:rPr>
                        <a:t>BankAccount</a:t>
                      </a:r>
                      <a:r>
                        <a:rPr lang="en-AU" sz="1800" b="0" i="0" kern="1200" dirty="0" smtClean="0">
                          <a:solidFill>
                            <a:schemeClr val="lt1"/>
                          </a:solidFill>
                          <a:effectLst/>
                          <a:latin typeface="+mn-lt"/>
                          <a:ea typeface="+mn-ea"/>
                          <a:cs typeface="+mn-cs"/>
                        </a:rPr>
                        <a:t> account = new </a:t>
                      </a:r>
                      <a:r>
                        <a:rPr lang="en-AU" sz="1800" b="0" i="0" kern="1200" dirty="0" err="1" smtClean="0">
                          <a:solidFill>
                            <a:schemeClr val="lt1"/>
                          </a:solidFill>
                          <a:effectLst/>
                          <a:latin typeface="+mn-lt"/>
                          <a:ea typeface="+mn-ea"/>
                          <a:cs typeface="+mn-cs"/>
                        </a:rPr>
                        <a:t>BankAccount.Builder</a:t>
                      </a:r>
                      <a:r>
                        <a:rPr lang="en-AU" sz="1800" b="0" i="0" kern="1200" dirty="0" smtClean="0">
                          <a:solidFill>
                            <a:schemeClr val="lt1"/>
                          </a:solidFill>
                          <a:effectLst/>
                          <a:latin typeface="+mn-lt"/>
                          <a:ea typeface="+mn-ea"/>
                          <a:cs typeface="+mn-cs"/>
                        </a:rPr>
                        <a:t>(1234L)</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withOwner</a:t>
                      </a:r>
                      <a:r>
                        <a:rPr lang="en-AU" sz="1800" b="0" i="0" kern="1200" dirty="0" smtClean="0">
                          <a:solidFill>
                            <a:schemeClr val="lt1"/>
                          </a:solidFill>
                          <a:effectLst/>
                          <a:latin typeface="+mn-lt"/>
                          <a:ea typeface="+mn-ea"/>
                          <a:cs typeface="+mn-cs"/>
                        </a:rPr>
                        <a:t>("Marge")</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atBranch</a:t>
                      </a:r>
                      <a:r>
                        <a:rPr lang="en-AU" sz="1800" b="0" i="0" kern="1200" dirty="0" smtClean="0">
                          <a:solidFill>
                            <a:schemeClr val="lt1"/>
                          </a:solidFill>
                          <a:effectLst/>
                          <a:latin typeface="+mn-lt"/>
                          <a:ea typeface="+mn-ea"/>
                          <a:cs typeface="+mn-cs"/>
                        </a:rPr>
                        <a:t>("Springfield")</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openingBalance</a:t>
                      </a:r>
                      <a:r>
                        <a:rPr lang="en-AU" sz="1800" b="0" i="0" kern="1200" dirty="0" smtClean="0">
                          <a:solidFill>
                            <a:schemeClr val="lt1"/>
                          </a:solidFill>
                          <a:effectLst/>
                          <a:latin typeface="+mn-lt"/>
                          <a:ea typeface="+mn-ea"/>
                          <a:cs typeface="+mn-cs"/>
                        </a:rPr>
                        <a:t>(100)</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atRate</a:t>
                      </a:r>
                      <a:r>
                        <a:rPr lang="en-AU" sz="1800" b="0" i="0" kern="1200" dirty="0" smtClean="0">
                          <a:solidFill>
                            <a:schemeClr val="lt1"/>
                          </a:solidFill>
                          <a:effectLst/>
                          <a:latin typeface="+mn-lt"/>
                          <a:ea typeface="+mn-ea"/>
                          <a:cs typeface="+mn-cs"/>
                        </a:rPr>
                        <a:t>(2.5)</a:t>
                      </a:r>
                    </a:p>
                    <a:p>
                      <a:r>
                        <a:rPr lang="en-AU" sz="1800" b="0" i="0" kern="1200" dirty="0" smtClean="0">
                          <a:solidFill>
                            <a:schemeClr val="lt1"/>
                          </a:solidFill>
                          <a:effectLst/>
                          <a:latin typeface="+mn-lt"/>
                          <a:ea typeface="+mn-ea"/>
                          <a:cs typeface="+mn-cs"/>
                        </a:rPr>
                        <a:t>.build();</a:t>
                      </a:r>
                    </a:p>
                    <a:p>
                      <a:r>
                        <a:rPr lang="en-AU" sz="1800" b="0" i="0" kern="1200" dirty="0" err="1" smtClean="0">
                          <a:solidFill>
                            <a:schemeClr val="lt1"/>
                          </a:solidFill>
                          <a:effectLst/>
                          <a:latin typeface="+mn-lt"/>
                          <a:ea typeface="+mn-ea"/>
                          <a:cs typeface="+mn-cs"/>
                        </a:rPr>
                        <a:t>BankAccount</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anotherAccount</a:t>
                      </a:r>
                      <a:r>
                        <a:rPr lang="en-AU" sz="1800" b="0" i="0" kern="1200" dirty="0" smtClean="0">
                          <a:solidFill>
                            <a:schemeClr val="lt1"/>
                          </a:solidFill>
                          <a:effectLst/>
                          <a:latin typeface="+mn-lt"/>
                          <a:ea typeface="+mn-ea"/>
                          <a:cs typeface="+mn-cs"/>
                        </a:rPr>
                        <a:t> = new </a:t>
                      </a:r>
                      <a:r>
                        <a:rPr lang="en-AU" sz="1800" b="0" i="0" kern="1200" dirty="0" err="1" smtClean="0">
                          <a:solidFill>
                            <a:schemeClr val="lt1"/>
                          </a:solidFill>
                          <a:effectLst/>
                          <a:latin typeface="+mn-lt"/>
                          <a:ea typeface="+mn-ea"/>
                          <a:cs typeface="+mn-cs"/>
                        </a:rPr>
                        <a:t>BankAccount.Builder</a:t>
                      </a:r>
                      <a:r>
                        <a:rPr lang="en-AU" sz="1800" b="0" i="0" kern="1200" dirty="0" smtClean="0">
                          <a:solidFill>
                            <a:schemeClr val="lt1"/>
                          </a:solidFill>
                          <a:effectLst/>
                          <a:latin typeface="+mn-lt"/>
                          <a:ea typeface="+mn-ea"/>
                          <a:cs typeface="+mn-cs"/>
                        </a:rPr>
                        <a:t>(4567L)</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withOwner</a:t>
                      </a:r>
                      <a:r>
                        <a:rPr lang="en-AU" sz="1800" b="0" i="0" kern="1200" dirty="0" smtClean="0">
                          <a:solidFill>
                            <a:schemeClr val="lt1"/>
                          </a:solidFill>
                          <a:effectLst/>
                          <a:latin typeface="+mn-lt"/>
                          <a:ea typeface="+mn-ea"/>
                          <a:cs typeface="+mn-cs"/>
                        </a:rPr>
                        <a:t>("Homer")</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atBranch</a:t>
                      </a:r>
                      <a:r>
                        <a:rPr lang="en-AU" sz="1800" b="0" i="0" kern="1200" dirty="0" smtClean="0">
                          <a:solidFill>
                            <a:schemeClr val="lt1"/>
                          </a:solidFill>
                          <a:effectLst/>
                          <a:latin typeface="+mn-lt"/>
                          <a:ea typeface="+mn-ea"/>
                          <a:cs typeface="+mn-cs"/>
                        </a:rPr>
                        <a:t>("Springfield")</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openingBalance</a:t>
                      </a:r>
                      <a:r>
                        <a:rPr lang="en-AU" sz="1800" b="0" i="0" kern="1200" dirty="0" smtClean="0">
                          <a:solidFill>
                            <a:schemeClr val="lt1"/>
                          </a:solidFill>
                          <a:effectLst/>
                          <a:latin typeface="+mn-lt"/>
                          <a:ea typeface="+mn-ea"/>
                          <a:cs typeface="+mn-cs"/>
                        </a:rPr>
                        <a:t>(100)</a:t>
                      </a:r>
                    </a:p>
                    <a:p>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atRate</a:t>
                      </a:r>
                      <a:r>
                        <a:rPr lang="en-AU" sz="1800" b="0" i="0" kern="1200" dirty="0" smtClean="0">
                          <a:solidFill>
                            <a:schemeClr val="lt1"/>
                          </a:solidFill>
                          <a:effectLst/>
                          <a:latin typeface="+mn-lt"/>
                          <a:ea typeface="+mn-ea"/>
                          <a:cs typeface="+mn-cs"/>
                        </a:rPr>
                        <a:t>(2.5)</a:t>
                      </a:r>
                    </a:p>
                    <a:p>
                      <a:r>
                        <a:rPr lang="en-AU" sz="1800" b="0" i="0" kern="1200" dirty="0" smtClean="0">
                          <a:solidFill>
                            <a:schemeClr val="lt1"/>
                          </a:solidFill>
                          <a:effectLst/>
                          <a:latin typeface="+mn-lt"/>
                          <a:ea typeface="+mn-ea"/>
                          <a:cs typeface="+mn-cs"/>
                        </a:rPr>
                        <a:t>.build();</a:t>
                      </a:r>
                    </a:p>
                    <a:p>
                      <a:endParaRPr lang="en-AU" dirty="0"/>
                    </a:p>
                  </a:txBody>
                  <a:tcPr/>
                </a:tc>
                <a:extLst>
                  <a:ext uri="{0D108BD9-81ED-4DB2-BD59-A6C34878D82A}">
                    <a16:rowId xmlns:a16="http://schemas.microsoft.com/office/drawing/2014/main" val="4153794489"/>
                  </a:ext>
                </a:extLst>
              </a:tr>
            </a:tbl>
          </a:graphicData>
        </a:graphic>
      </p:graphicFrame>
    </p:spTree>
    <p:extLst>
      <p:ext uri="{BB962C8B-B14F-4D97-AF65-F5344CB8AC3E}">
        <p14:creationId xmlns:p14="http://schemas.microsoft.com/office/powerpoint/2010/main" val="7171540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Factory Method</a:t>
            </a:r>
            <a:endParaRPr lang="en-AU" dirty="0"/>
          </a:p>
        </p:txBody>
      </p:sp>
      <p:sp>
        <p:nvSpPr>
          <p:cNvPr id="3" name="Content Placeholder 2"/>
          <p:cNvSpPr>
            <a:spLocks noGrp="1"/>
          </p:cNvSpPr>
          <p:nvPr>
            <p:ph idx="1"/>
          </p:nvPr>
        </p:nvSpPr>
        <p:spPr/>
        <p:txBody>
          <a:bodyPr>
            <a:normAutofit/>
          </a:bodyPr>
          <a:lstStyle/>
          <a:p>
            <a:r>
              <a:rPr lang="en-AU" sz="3600" dirty="0" smtClean="0"/>
              <a:t>In </a:t>
            </a:r>
            <a:r>
              <a:rPr lang="en-AU" sz="3600" dirty="0"/>
              <a:t>Factory </a:t>
            </a:r>
            <a:r>
              <a:rPr lang="en-AU" sz="3600" dirty="0" smtClean="0"/>
              <a:t>pattern, </a:t>
            </a:r>
            <a:r>
              <a:rPr lang="en-AU" sz="3600" dirty="0"/>
              <a:t>we create object without exposing the creation logic to client and the client use the same common interface to create new type of object.</a:t>
            </a:r>
          </a:p>
        </p:txBody>
      </p:sp>
    </p:spTree>
    <p:extLst>
      <p:ext uri="{BB962C8B-B14F-4D97-AF65-F5344CB8AC3E}">
        <p14:creationId xmlns:p14="http://schemas.microsoft.com/office/powerpoint/2010/main" val="8021679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0275412"/>
              </p:ext>
            </p:extLst>
          </p:nvPr>
        </p:nvGraphicFramePr>
        <p:xfrm>
          <a:off x="314036" y="202429"/>
          <a:ext cx="8128000" cy="31089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929393379"/>
                    </a:ext>
                  </a:extLst>
                </a:gridCol>
              </a:tblGrid>
              <a:tr h="370840">
                <a:tc>
                  <a:txBody>
                    <a:bodyPr/>
                    <a:lstStyle/>
                    <a:p>
                      <a:r>
                        <a:rPr lang="en-AU" sz="1800" b="0" i="0" kern="1200" dirty="0" smtClean="0">
                          <a:solidFill>
                            <a:schemeClr val="lt1"/>
                          </a:solidFill>
                          <a:effectLst/>
                          <a:latin typeface="+mn-lt"/>
                          <a:ea typeface="+mn-ea"/>
                          <a:cs typeface="+mn-cs"/>
                        </a:rPr>
                        <a:t>public class PC extends Computer</a:t>
                      </a:r>
                    </a:p>
                    <a:p>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 private String ram; </a:t>
                      </a:r>
                    </a:p>
                    <a:p>
                      <a:r>
                        <a:rPr lang="en-AU" sz="1800" b="0" i="0" kern="1200" dirty="0" smtClean="0">
                          <a:solidFill>
                            <a:schemeClr val="lt1"/>
                          </a:solidFill>
                          <a:effectLst/>
                          <a:latin typeface="+mn-lt"/>
                          <a:ea typeface="+mn-ea"/>
                          <a:cs typeface="+mn-cs"/>
                        </a:rPr>
                        <a:t>private String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private String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a:t>
                      </a:r>
                    </a:p>
                    <a:p>
                      <a:endParaRPr lang="en-AU" sz="1800" b="0" i="0" kern="1200" dirty="0" smtClean="0">
                        <a:solidFill>
                          <a:schemeClr val="lt1"/>
                        </a:solidFill>
                        <a:effectLst/>
                        <a:latin typeface="+mn-lt"/>
                        <a:ea typeface="+mn-ea"/>
                        <a:cs typeface="+mn-cs"/>
                      </a:endParaRPr>
                    </a:p>
                    <a:p>
                      <a:r>
                        <a:rPr lang="en-AU" sz="1800" b="0" i="0" kern="1200" dirty="0" smtClean="0">
                          <a:solidFill>
                            <a:schemeClr val="lt1"/>
                          </a:solidFill>
                          <a:effectLst/>
                          <a:latin typeface="+mn-lt"/>
                          <a:ea typeface="+mn-ea"/>
                          <a:cs typeface="+mn-cs"/>
                        </a:rPr>
                        <a:t>public PC(String ram, String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String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this.ram</a:t>
                      </a:r>
                      <a:r>
                        <a:rPr lang="en-AU" sz="1800" b="0" i="0" kern="1200" dirty="0" smtClean="0">
                          <a:solidFill>
                            <a:schemeClr val="lt1"/>
                          </a:solidFill>
                          <a:effectLst/>
                          <a:latin typeface="+mn-lt"/>
                          <a:ea typeface="+mn-ea"/>
                          <a:cs typeface="+mn-cs"/>
                        </a:rPr>
                        <a:t>=ram; </a:t>
                      </a:r>
                      <a:r>
                        <a:rPr lang="en-AU" sz="1800" b="0" i="0" kern="1200" dirty="0" err="1" smtClean="0">
                          <a:solidFill>
                            <a:schemeClr val="lt1"/>
                          </a:solidFill>
                          <a:effectLst/>
                          <a:latin typeface="+mn-lt"/>
                          <a:ea typeface="+mn-ea"/>
                          <a:cs typeface="+mn-cs"/>
                        </a:rPr>
                        <a:t>this.hdd</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this.cpu</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 </a:t>
                      </a:r>
                    </a:p>
                    <a:p>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getRAM</a:t>
                      </a:r>
                      <a:r>
                        <a:rPr lang="en-AU" sz="1800" b="0" i="0" kern="1200" dirty="0" smtClean="0">
                          <a:solidFill>
                            <a:schemeClr val="lt1"/>
                          </a:solidFill>
                          <a:effectLst/>
                          <a:latin typeface="+mn-lt"/>
                          <a:ea typeface="+mn-ea"/>
                          <a:cs typeface="+mn-cs"/>
                        </a:rPr>
                        <a:t>() { return </a:t>
                      </a:r>
                      <a:r>
                        <a:rPr lang="en-AU" sz="1800" b="0" i="0" kern="1200" dirty="0" err="1" smtClean="0">
                          <a:solidFill>
                            <a:schemeClr val="lt1"/>
                          </a:solidFill>
                          <a:effectLst/>
                          <a:latin typeface="+mn-lt"/>
                          <a:ea typeface="+mn-ea"/>
                          <a:cs typeface="+mn-cs"/>
                        </a:rPr>
                        <a:t>this.ram</a:t>
                      </a:r>
                      <a:r>
                        <a:rPr lang="en-AU" sz="1800" b="0" i="0" kern="1200" dirty="0" smtClean="0">
                          <a:solidFill>
                            <a:schemeClr val="lt1"/>
                          </a:solidFill>
                          <a:effectLst/>
                          <a:latin typeface="+mn-lt"/>
                          <a:ea typeface="+mn-ea"/>
                          <a:cs typeface="+mn-cs"/>
                        </a:rPr>
                        <a:t>; } </a:t>
                      </a:r>
                    </a:p>
                    <a:p>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getHDD</a:t>
                      </a:r>
                      <a:r>
                        <a:rPr lang="en-AU" sz="1800" b="0" i="0" kern="1200" dirty="0" smtClean="0">
                          <a:solidFill>
                            <a:schemeClr val="lt1"/>
                          </a:solidFill>
                          <a:effectLst/>
                          <a:latin typeface="+mn-lt"/>
                          <a:ea typeface="+mn-ea"/>
                          <a:cs typeface="+mn-cs"/>
                        </a:rPr>
                        <a:t>() { return </a:t>
                      </a:r>
                      <a:r>
                        <a:rPr lang="en-AU" sz="1800" b="0" i="0" kern="1200" dirty="0" err="1" smtClean="0">
                          <a:solidFill>
                            <a:schemeClr val="lt1"/>
                          </a:solidFill>
                          <a:effectLst/>
                          <a:latin typeface="+mn-lt"/>
                          <a:ea typeface="+mn-ea"/>
                          <a:cs typeface="+mn-cs"/>
                        </a:rPr>
                        <a:t>this.hdd</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 @Override public String </a:t>
                      </a:r>
                      <a:r>
                        <a:rPr lang="en-AU" sz="1800" b="0" i="0" kern="1200" dirty="0" err="1" smtClean="0">
                          <a:solidFill>
                            <a:schemeClr val="lt1"/>
                          </a:solidFill>
                          <a:effectLst/>
                          <a:latin typeface="+mn-lt"/>
                          <a:ea typeface="+mn-ea"/>
                          <a:cs typeface="+mn-cs"/>
                        </a:rPr>
                        <a:t>getCPU</a:t>
                      </a:r>
                      <a:r>
                        <a:rPr lang="en-AU" sz="1800" b="0" i="0" kern="1200" dirty="0" smtClean="0">
                          <a:solidFill>
                            <a:schemeClr val="lt1"/>
                          </a:solidFill>
                          <a:effectLst/>
                          <a:latin typeface="+mn-lt"/>
                          <a:ea typeface="+mn-ea"/>
                          <a:cs typeface="+mn-cs"/>
                        </a:rPr>
                        <a:t>() { return </a:t>
                      </a:r>
                      <a:r>
                        <a:rPr lang="en-AU" sz="1800" b="0" i="0" kern="1200" dirty="0" err="1" smtClean="0">
                          <a:solidFill>
                            <a:schemeClr val="lt1"/>
                          </a:solidFill>
                          <a:effectLst/>
                          <a:latin typeface="+mn-lt"/>
                          <a:ea typeface="+mn-ea"/>
                          <a:cs typeface="+mn-cs"/>
                        </a:rPr>
                        <a:t>this.cpu</a:t>
                      </a:r>
                      <a:r>
                        <a:rPr lang="en-AU" sz="1800" b="0" i="0" kern="1200" dirty="0" smtClean="0">
                          <a:solidFill>
                            <a:schemeClr val="lt1"/>
                          </a:solidFill>
                          <a:effectLst/>
                          <a:latin typeface="+mn-lt"/>
                          <a:ea typeface="+mn-ea"/>
                          <a:cs typeface="+mn-cs"/>
                        </a:rPr>
                        <a:t>; } }</a:t>
                      </a:r>
                      <a:endParaRPr lang="en-AU" dirty="0"/>
                    </a:p>
                  </a:txBody>
                  <a:tcPr/>
                </a:tc>
                <a:extLst>
                  <a:ext uri="{0D108BD9-81ED-4DB2-BD59-A6C34878D82A}">
                    <a16:rowId xmlns:a16="http://schemas.microsoft.com/office/drawing/2014/main" val="15277234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10714620"/>
              </p:ext>
            </p:extLst>
          </p:nvPr>
        </p:nvGraphicFramePr>
        <p:xfrm>
          <a:off x="314036" y="3850795"/>
          <a:ext cx="8128000" cy="25603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858702643"/>
                    </a:ext>
                  </a:extLst>
                </a:gridCol>
              </a:tblGrid>
              <a:tr h="370840">
                <a:tc>
                  <a:txBody>
                    <a:bodyPr/>
                    <a:lstStyle/>
                    <a:p>
                      <a:r>
                        <a:rPr lang="en-AU" sz="1800" b="0" i="0" kern="1200" dirty="0" smtClean="0">
                          <a:solidFill>
                            <a:schemeClr val="lt1"/>
                          </a:solidFill>
                          <a:effectLst/>
                          <a:latin typeface="+mn-lt"/>
                          <a:ea typeface="+mn-ea"/>
                          <a:cs typeface="+mn-cs"/>
                        </a:rPr>
                        <a:t>public class Server extends Computer {</a:t>
                      </a:r>
                    </a:p>
                    <a:p>
                      <a:r>
                        <a:rPr lang="en-AU" sz="1800" b="0" i="0" kern="1200" dirty="0" smtClean="0">
                          <a:solidFill>
                            <a:schemeClr val="lt1"/>
                          </a:solidFill>
                          <a:effectLst/>
                          <a:latin typeface="+mn-lt"/>
                          <a:ea typeface="+mn-ea"/>
                          <a:cs typeface="+mn-cs"/>
                        </a:rPr>
                        <a:t> private String ram; </a:t>
                      </a:r>
                    </a:p>
                    <a:p>
                      <a:r>
                        <a:rPr lang="en-AU" sz="1800" b="0" i="0" kern="1200" dirty="0" smtClean="0">
                          <a:solidFill>
                            <a:schemeClr val="lt1"/>
                          </a:solidFill>
                          <a:effectLst/>
                          <a:latin typeface="+mn-lt"/>
                          <a:ea typeface="+mn-ea"/>
                          <a:cs typeface="+mn-cs"/>
                        </a:rPr>
                        <a:t>private String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private String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public Server(String ram, String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String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this.ram</a:t>
                      </a:r>
                      <a:r>
                        <a:rPr lang="en-AU" sz="1800" b="0" i="0" kern="1200" dirty="0" smtClean="0">
                          <a:solidFill>
                            <a:schemeClr val="lt1"/>
                          </a:solidFill>
                          <a:effectLst/>
                          <a:latin typeface="+mn-lt"/>
                          <a:ea typeface="+mn-ea"/>
                          <a:cs typeface="+mn-cs"/>
                        </a:rPr>
                        <a:t>=ram; </a:t>
                      </a:r>
                      <a:r>
                        <a:rPr lang="en-AU" sz="1800" b="0" i="0" kern="1200" dirty="0" err="1" smtClean="0">
                          <a:solidFill>
                            <a:schemeClr val="lt1"/>
                          </a:solidFill>
                          <a:effectLst/>
                          <a:latin typeface="+mn-lt"/>
                          <a:ea typeface="+mn-ea"/>
                          <a:cs typeface="+mn-cs"/>
                        </a:rPr>
                        <a:t>this.hdd</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this.cpu</a:t>
                      </a:r>
                      <a:r>
                        <a:rPr lang="en-AU" sz="1800" b="0" i="0" kern="1200" dirty="0" smtClean="0">
                          <a:solidFill>
                            <a:schemeClr val="lt1"/>
                          </a:solidFill>
                          <a:effectLst/>
                          <a:latin typeface="+mn-lt"/>
                          <a:ea typeface="+mn-ea"/>
                          <a:cs typeface="+mn-cs"/>
                        </a:rPr>
                        <a:t>=</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 </a:t>
                      </a:r>
                    </a:p>
                    <a:p>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getRAM</a:t>
                      </a:r>
                      <a:r>
                        <a:rPr lang="en-AU" sz="1800" b="0" i="0" kern="1200" dirty="0" smtClean="0">
                          <a:solidFill>
                            <a:schemeClr val="lt1"/>
                          </a:solidFill>
                          <a:effectLst/>
                          <a:latin typeface="+mn-lt"/>
                          <a:ea typeface="+mn-ea"/>
                          <a:cs typeface="+mn-cs"/>
                        </a:rPr>
                        <a:t>() { return </a:t>
                      </a:r>
                      <a:r>
                        <a:rPr lang="en-AU" sz="1800" b="0" i="0" kern="1200" dirty="0" err="1" smtClean="0">
                          <a:solidFill>
                            <a:schemeClr val="lt1"/>
                          </a:solidFill>
                          <a:effectLst/>
                          <a:latin typeface="+mn-lt"/>
                          <a:ea typeface="+mn-ea"/>
                          <a:cs typeface="+mn-cs"/>
                        </a:rPr>
                        <a:t>this.ram</a:t>
                      </a:r>
                      <a:r>
                        <a:rPr lang="en-AU" sz="1800" b="0" i="0" kern="1200" dirty="0" smtClean="0">
                          <a:solidFill>
                            <a:schemeClr val="lt1"/>
                          </a:solidFill>
                          <a:effectLst/>
                          <a:latin typeface="+mn-lt"/>
                          <a:ea typeface="+mn-ea"/>
                          <a:cs typeface="+mn-cs"/>
                        </a:rPr>
                        <a:t>; } </a:t>
                      </a:r>
                    </a:p>
                    <a:p>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getHDD</a:t>
                      </a:r>
                      <a:r>
                        <a:rPr lang="en-AU" sz="1800" b="0" i="0" kern="1200" dirty="0" smtClean="0">
                          <a:solidFill>
                            <a:schemeClr val="lt1"/>
                          </a:solidFill>
                          <a:effectLst/>
                          <a:latin typeface="+mn-lt"/>
                          <a:ea typeface="+mn-ea"/>
                          <a:cs typeface="+mn-cs"/>
                        </a:rPr>
                        <a:t>() { return </a:t>
                      </a:r>
                      <a:r>
                        <a:rPr lang="en-AU" sz="1800" b="0" i="0" kern="1200" dirty="0" err="1" smtClean="0">
                          <a:solidFill>
                            <a:schemeClr val="lt1"/>
                          </a:solidFill>
                          <a:effectLst/>
                          <a:latin typeface="+mn-lt"/>
                          <a:ea typeface="+mn-ea"/>
                          <a:cs typeface="+mn-cs"/>
                        </a:rPr>
                        <a:t>this.hdd</a:t>
                      </a:r>
                      <a:r>
                        <a:rPr lang="en-AU" sz="1800" b="0" i="0" kern="1200" dirty="0" smtClean="0">
                          <a:solidFill>
                            <a:schemeClr val="lt1"/>
                          </a:solidFill>
                          <a:effectLst/>
                          <a:latin typeface="+mn-lt"/>
                          <a:ea typeface="+mn-ea"/>
                          <a:cs typeface="+mn-cs"/>
                        </a:rPr>
                        <a:t>; } </a:t>
                      </a:r>
                    </a:p>
                    <a:p>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getCPU</a:t>
                      </a:r>
                      <a:r>
                        <a:rPr lang="en-AU" sz="1800" b="0" i="0" kern="1200" dirty="0" smtClean="0">
                          <a:solidFill>
                            <a:schemeClr val="lt1"/>
                          </a:solidFill>
                          <a:effectLst/>
                          <a:latin typeface="+mn-lt"/>
                          <a:ea typeface="+mn-ea"/>
                          <a:cs typeface="+mn-cs"/>
                        </a:rPr>
                        <a:t>() { return </a:t>
                      </a:r>
                      <a:r>
                        <a:rPr lang="en-AU" sz="1800" b="0" i="0" kern="1200" dirty="0" err="1" smtClean="0">
                          <a:solidFill>
                            <a:schemeClr val="lt1"/>
                          </a:solidFill>
                          <a:effectLst/>
                          <a:latin typeface="+mn-lt"/>
                          <a:ea typeface="+mn-ea"/>
                          <a:cs typeface="+mn-cs"/>
                        </a:rPr>
                        <a:t>this.cpu</a:t>
                      </a:r>
                      <a:r>
                        <a:rPr lang="en-AU" sz="1800" b="0" i="0" kern="1200" dirty="0" smtClean="0">
                          <a:solidFill>
                            <a:schemeClr val="lt1"/>
                          </a:solidFill>
                          <a:effectLst/>
                          <a:latin typeface="+mn-lt"/>
                          <a:ea typeface="+mn-ea"/>
                          <a:cs typeface="+mn-cs"/>
                        </a:rPr>
                        <a:t>; } }</a:t>
                      </a:r>
                      <a:endParaRPr lang="en-AU" dirty="0"/>
                    </a:p>
                  </a:txBody>
                  <a:tcPr/>
                </a:tc>
                <a:extLst>
                  <a:ext uri="{0D108BD9-81ED-4DB2-BD59-A6C34878D82A}">
                    <a16:rowId xmlns:a16="http://schemas.microsoft.com/office/drawing/2014/main" val="3273861763"/>
                  </a:ext>
                </a:extLst>
              </a:tr>
            </a:tbl>
          </a:graphicData>
        </a:graphic>
      </p:graphicFrame>
    </p:spTree>
    <p:extLst>
      <p:ext uri="{BB962C8B-B14F-4D97-AF65-F5344CB8AC3E}">
        <p14:creationId xmlns:p14="http://schemas.microsoft.com/office/powerpoint/2010/main" val="18069600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02298588"/>
              </p:ext>
            </p:extLst>
          </p:nvPr>
        </p:nvGraphicFramePr>
        <p:xfrm>
          <a:off x="332509" y="220902"/>
          <a:ext cx="8128000" cy="20116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263358740"/>
                    </a:ext>
                  </a:extLst>
                </a:gridCol>
              </a:tblGrid>
              <a:tr h="370840">
                <a:tc>
                  <a:txBody>
                    <a:bodyPr/>
                    <a:lstStyle/>
                    <a:p>
                      <a:r>
                        <a:rPr lang="en-AU" sz="1800" b="0" i="0" kern="1200" dirty="0" smtClean="0">
                          <a:solidFill>
                            <a:schemeClr val="lt1"/>
                          </a:solidFill>
                          <a:effectLst/>
                          <a:latin typeface="+mn-lt"/>
                          <a:ea typeface="+mn-ea"/>
                          <a:cs typeface="+mn-cs"/>
                        </a:rPr>
                        <a:t>public abstract class Computer { </a:t>
                      </a:r>
                    </a:p>
                    <a:p>
                      <a:r>
                        <a:rPr lang="en-AU" sz="1800" b="0" i="0" kern="1200" dirty="0" smtClean="0">
                          <a:solidFill>
                            <a:schemeClr val="lt1"/>
                          </a:solidFill>
                          <a:effectLst/>
                          <a:latin typeface="+mn-lt"/>
                          <a:ea typeface="+mn-ea"/>
                          <a:cs typeface="+mn-cs"/>
                        </a:rPr>
                        <a:t>public abstract String </a:t>
                      </a:r>
                      <a:r>
                        <a:rPr lang="en-AU" sz="1800" b="0" i="0" kern="1200" dirty="0" err="1" smtClean="0">
                          <a:solidFill>
                            <a:schemeClr val="lt1"/>
                          </a:solidFill>
                          <a:effectLst/>
                          <a:latin typeface="+mn-lt"/>
                          <a:ea typeface="+mn-ea"/>
                          <a:cs typeface="+mn-cs"/>
                        </a:rPr>
                        <a:t>getRAM</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public abstract String </a:t>
                      </a:r>
                      <a:r>
                        <a:rPr lang="en-AU" sz="1800" b="0" i="0" kern="1200" dirty="0" err="1" smtClean="0">
                          <a:solidFill>
                            <a:schemeClr val="lt1"/>
                          </a:solidFill>
                          <a:effectLst/>
                          <a:latin typeface="+mn-lt"/>
                          <a:ea typeface="+mn-ea"/>
                          <a:cs typeface="+mn-cs"/>
                        </a:rPr>
                        <a:t>getHDD</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public abstract String </a:t>
                      </a:r>
                      <a:r>
                        <a:rPr lang="en-AU" sz="1800" b="0" i="0" kern="1200" dirty="0" err="1" smtClean="0">
                          <a:solidFill>
                            <a:schemeClr val="lt1"/>
                          </a:solidFill>
                          <a:effectLst/>
                          <a:latin typeface="+mn-lt"/>
                          <a:ea typeface="+mn-ea"/>
                          <a:cs typeface="+mn-cs"/>
                        </a:rPr>
                        <a:t>getCPU</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@Override public String </a:t>
                      </a:r>
                      <a:r>
                        <a:rPr lang="en-AU" sz="1800" b="0" i="0" kern="1200" dirty="0" err="1" smtClean="0">
                          <a:solidFill>
                            <a:schemeClr val="lt1"/>
                          </a:solidFill>
                          <a:effectLst/>
                          <a:latin typeface="+mn-lt"/>
                          <a:ea typeface="+mn-ea"/>
                          <a:cs typeface="+mn-cs"/>
                        </a:rPr>
                        <a:t>toString</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return "RAM= "+</a:t>
                      </a:r>
                      <a:r>
                        <a:rPr lang="en-AU" sz="1800" b="0" i="0" kern="1200" dirty="0" err="1" smtClean="0">
                          <a:solidFill>
                            <a:schemeClr val="lt1"/>
                          </a:solidFill>
                          <a:effectLst/>
                          <a:latin typeface="+mn-lt"/>
                          <a:ea typeface="+mn-ea"/>
                          <a:cs typeface="+mn-cs"/>
                        </a:rPr>
                        <a:t>this.getRAM</a:t>
                      </a:r>
                      <a:r>
                        <a:rPr lang="en-AU" sz="1800" b="0" i="0" kern="1200" dirty="0" smtClean="0">
                          <a:solidFill>
                            <a:schemeClr val="lt1"/>
                          </a:solidFill>
                          <a:effectLst/>
                          <a:latin typeface="+mn-lt"/>
                          <a:ea typeface="+mn-ea"/>
                          <a:cs typeface="+mn-cs"/>
                        </a:rPr>
                        <a:t>()+", HDD="+</a:t>
                      </a:r>
                      <a:r>
                        <a:rPr lang="en-AU" sz="1800" b="0" i="0" kern="1200" dirty="0" err="1" smtClean="0">
                          <a:solidFill>
                            <a:schemeClr val="lt1"/>
                          </a:solidFill>
                          <a:effectLst/>
                          <a:latin typeface="+mn-lt"/>
                          <a:ea typeface="+mn-ea"/>
                          <a:cs typeface="+mn-cs"/>
                        </a:rPr>
                        <a:t>this.getHDD</a:t>
                      </a:r>
                      <a:r>
                        <a:rPr lang="en-AU" sz="1800" b="0" i="0" kern="1200" dirty="0" smtClean="0">
                          <a:solidFill>
                            <a:schemeClr val="lt1"/>
                          </a:solidFill>
                          <a:effectLst/>
                          <a:latin typeface="+mn-lt"/>
                          <a:ea typeface="+mn-ea"/>
                          <a:cs typeface="+mn-cs"/>
                        </a:rPr>
                        <a:t>()+", CPU="+</a:t>
                      </a:r>
                      <a:r>
                        <a:rPr lang="en-AU" sz="1800" b="0" i="0" kern="1200" dirty="0" err="1" smtClean="0">
                          <a:solidFill>
                            <a:schemeClr val="lt1"/>
                          </a:solidFill>
                          <a:effectLst/>
                          <a:latin typeface="+mn-lt"/>
                          <a:ea typeface="+mn-ea"/>
                          <a:cs typeface="+mn-cs"/>
                        </a:rPr>
                        <a:t>this.getCPU</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 }</a:t>
                      </a:r>
                      <a:endParaRPr lang="en-AU" dirty="0"/>
                    </a:p>
                  </a:txBody>
                  <a:tcPr/>
                </a:tc>
                <a:extLst>
                  <a:ext uri="{0D108BD9-81ED-4DB2-BD59-A6C34878D82A}">
                    <a16:rowId xmlns:a16="http://schemas.microsoft.com/office/drawing/2014/main" val="113306114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59996970"/>
              </p:ext>
            </p:extLst>
          </p:nvPr>
        </p:nvGraphicFramePr>
        <p:xfrm>
          <a:off x="332509" y="2594649"/>
          <a:ext cx="8128000" cy="17373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470039154"/>
                    </a:ext>
                  </a:extLst>
                </a:gridCol>
              </a:tblGrid>
              <a:tr h="370840">
                <a:tc>
                  <a:txBody>
                    <a:bodyPr/>
                    <a:lstStyle/>
                    <a:p>
                      <a:r>
                        <a:rPr lang="en-AU" sz="1800" b="0" i="0" kern="1200" dirty="0" smtClean="0">
                          <a:solidFill>
                            <a:schemeClr val="lt1"/>
                          </a:solidFill>
                          <a:effectLst/>
                          <a:latin typeface="+mn-lt"/>
                          <a:ea typeface="+mn-ea"/>
                          <a:cs typeface="+mn-cs"/>
                        </a:rPr>
                        <a:t>public class </a:t>
                      </a:r>
                      <a:r>
                        <a:rPr lang="en-AU" sz="1800" b="0" i="0" kern="1200" dirty="0" err="1" smtClean="0">
                          <a:solidFill>
                            <a:schemeClr val="lt1"/>
                          </a:solidFill>
                          <a:effectLst/>
                          <a:latin typeface="+mn-lt"/>
                          <a:ea typeface="+mn-ea"/>
                          <a:cs typeface="+mn-cs"/>
                        </a:rPr>
                        <a:t>ComputerFactory</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 public static Computer </a:t>
                      </a:r>
                      <a:r>
                        <a:rPr lang="en-AU" sz="1800" b="0" i="0" kern="1200" dirty="0" err="1" smtClean="0">
                          <a:solidFill>
                            <a:schemeClr val="lt1"/>
                          </a:solidFill>
                          <a:effectLst/>
                          <a:latin typeface="+mn-lt"/>
                          <a:ea typeface="+mn-ea"/>
                          <a:cs typeface="+mn-cs"/>
                        </a:rPr>
                        <a:t>getComputer</a:t>
                      </a:r>
                      <a:r>
                        <a:rPr lang="en-AU" sz="1800" b="0" i="0" kern="1200" dirty="0" smtClean="0">
                          <a:solidFill>
                            <a:schemeClr val="lt1"/>
                          </a:solidFill>
                          <a:effectLst/>
                          <a:latin typeface="+mn-lt"/>
                          <a:ea typeface="+mn-ea"/>
                          <a:cs typeface="+mn-cs"/>
                        </a:rPr>
                        <a:t>(String type, String ram, String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String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if("PC".</a:t>
                      </a:r>
                      <a:r>
                        <a:rPr lang="en-AU" sz="1800" b="0" i="0" kern="1200" dirty="0" err="1" smtClean="0">
                          <a:solidFill>
                            <a:schemeClr val="lt1"/>
                          </a:solidFill>
                          <a:effectLst/>
                          <a:latin typeface="+mn-lt"/>
                          <a:ea typeface="+mn-ea"/>
                          <a:cs typeface="+mn-cs"/>
                        </a:rPr>
                        <a:t>equalsIgnoreCase</a:t>
                      </a:r>
                      <a:r>
                        <a:rPr lang="en-AU" sz="1800" b="0" i="0" kern="1200" dirty="0" smtClean="0">
                          <a:solidFill>
                            <a:schemeClr val="lt1"/>
                          </a:solidFill>
                          <a:effectLst/>
                          <a:latin typeface="+mn-lt"/>
                          <a:ea typeface="+mn-ea"/>
                          <a:cs typeface="+mn-cs"/>
                        </a:rPr>
                        <a:t>(type)) </a:t>
                      </a:r>
                    </a:p>
                    <a:p>
                      <a:r>
                        <a:rPr lang="en-AU" sz="1800" b="0" i="0" kern="1200" dirty="0" smtClean="0">
                          <a:solidFill>
                            <a:schemeClr val="lt1"/>
                          </a:solidFill>
                          <a:effectLst/>
                          <a:latin typeface="+mn-lt"/>
                          <a:ea typeface="+mn-ea"/>
                          <a:cs typeface="+mn-cs"/>
                        </a:rPr>
                        <a:t>return new PC(ram,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a:t>
                      </a:r>
                    </a:p>
                    <a:p>
                      <a:r>
                        <a:rPr lang="en-AU" sz="1800" b="0" i="0" kern="1200" dirty="0" smtClean="0">
                          <a:solidFill>
                            <a:schemeClr val="lt1"/>
                          </a:solidFill>
                          <a:effectLst/>
                          <a:latin typeface="+mn-lt"/>
                          <a:ea typeface="+mn-ea"/>
                          <a:cs typeface="+mn-cs"/>
                        </a:rPr>
                        <a:t>else if("Server".</a:t>
                      </a:r>
                      <a:r>
                        <a:rPr lang="en-AU" sz="1800" b="0" i="0" kern="1200" dirty="0" err="1" smtClean="0">
                          <a:solidFill>
                            <a:schemeClr val="lt1"/>
                          </a:solidFill>
                          <a:effectLst/>
                          <a:latin typeface="+mn-lt"/>
                          <a:ea typeface="+mn-ea"/>
                          <a:cs typeface="+mn-cs"/>
                        </a:rPr>
                        <a:t>equalsIgnoreCase</a:t>
                      </a:r>
                      <a:r>
                        <a:rPr lang="en-AU" sz="1800" b="0" i="0" kern="1200" dirty="0" smtClean="0">
                          <a:solidFill>
                            <a:schemeClr val="lt1"/>
                          </a:solidFill>
                          <a:effectLst/>
                          <a:latin typeface="+mn-lt"/>
                          <a:ea typeface="+mn-ea"/>
                          <a:cs typeface="+mn-cs"/>
                        </a:rPr>
                        <a:t>(type)) </a:t>
                      </a:r>
                    </a:p>
                    <a:p>
                      <a:r>
                        <a:rPr lang="en-AU" sz="1800" b="0" i="0" kern="1200" dirty="0" smtClean="0">
                          <a:solidFill>
                            <a:schemeClr val="lt1"/>
                          </a:solidFill>
                          <a:effectLst/>
                          <a:latin typeface="+mn-lt"/>
                          <a:ea typeface="+mn-ea"/>
                          <a:cs typeface="+mn-cs"/>
                        </a:rPr>
                        <a:t>return new Server(ram, </a:t>
                      </a:r>
                      <a:r>
                        <a:rPr lang="en-AU" sz="1800" b="0" i="0" kern="1200" dirty="0" err="1" smtClean="0">
                          <a:solidFill>
                            <a:schemeClr val="lt1"/>
                          </a:solidFill>
                          <a:effectLst/>
                          <a:latin typeface="+mn-lt"/>
                          <a:ea typeface="+mn-ea"/>
                          <a:cs typeface="+mn-cs"/>
                        </a:rPr>
                        <a:t>hdd</a:t>
                      </a:r>
                      <a:r>
                        <a:rPr lang="en-AU" sz="1800" b="0" i="0" kern="1200" dirty="0" smtClean="0">
                          <a:solidFill>
                            <a:schemeClr val="lt1"/>
                          </a:solidFill>
                          <a:effectLst/>
                          <a:latin typeface="+mn-lt"/>
                          <a:ea typeface="+mn-ea"/>
                          <a:cs typeface="+mn-cs"/>
                        </a:rPr>
                        <a:t>, </a:t>
                      </a:r>
                      <a:r>
                        <a:rPr lang="en-AU" sz="1800" b="0" i="0" kern="1200" dirty="0" err="1" smtClean="0">
                          <a:solidFill>
                            <a:schemeClr val="lt1"/>
                          </a:solidFill>
                          <a:effectLst/>
                          <a:latin typeface="+mn-lt"/>
                          <a:ea typeface="+mn-ea"/>
                          <a:cs typeface="+mn-cs"/>
                        </a:rPr>
                        <a:t>cpu</a:t>
                      </a:r>
                      <a:r>
                        <a:rPr lang="en-AU" sz="1800" b="0" i="0" kern="1200" dirty="0" smtClean="0">
                          <a:solidFill>
                            <a:schemeClr val="lt1"/>
                          </a:solidFill>
                          <a:effectLst/>
                          <a:latin typeface="+mn-lt"/>
                          <a:ea typeface="+mn-ea"/>
                          <a:cs typeface="+mn-cs"/>
                        </a:rPr>
                        <a:t>); return null; } }</a:t>
                      </a:r>
                      <a:endParaRPr lang="en-AU" dirty="0"/>
                    </a:p>
                  </a:txBody>
                  <a:tcPr/>
                </a:tc>
                <a:extLst>
                  <a:ext uri="{0D108BD9-81ED-4DB2-BD59-A6C34878D82A}">
                    <a16:rowId xmlns:a16="http://schemas.microsoft.com/office/drawing/2014/main" val="277780804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68359382"/>
              </p:ext>
            </p:extLst>
          </p:nvPr>
        </p:nvGraphicFramePr>
        <p:xfrm>
          <a:off x="332509" y="5097702"/>
          <a:ext cx="8128000" cy="14630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321463835"/>
                    </a:ext>
                  </a:extLst>
                </a:gridCol>
              </a:tblGrid>
              <a:tr h="370840">
                <a:tc>
                  <a:txBody>
                    <a:bodyPr/>
                    <a:lstStyle/>
                    <a:p>
                      <a:r>
                        <a:rPr lang="en-AU" sz="1800" b="0" i="0" kern="1200" dirty="0" smtClean="0">
                          <a:solidFill>
                            <a:schemeClr val="lt1"/>
                          </a:solidFill>
                          <a:effectLst/>
                          <a:latin typeface="+mn-lt"/>
                          <a:ea typeface="+mn-ea"/>
                          <a:cs typeface="+mn-cs"/>
                        </a:rPr>
                        <a:t>public class </a:t>
                      </a:r>
                      <a:r>
                        <a:rPr lang="en-AU" sz="1800" b="0" i="0" kern="1200" dirty="0" err="1" smtClean="0">
                          <a:solidFill>
                            <a:schemeClr val="lt1"/>
                          </a:solidFill>
                          <a:effectLst/>
                          <a:latin typeface="+mn-lt"/>
                          <a:ea typeface="+mn-ea"/>
                          <a:cs typeface="+mn-cs"/>
                        </a:rPr>
                        <a:t>TestFactory</a:t>
                      </a:r>
                      <a:r>
                        <a:rPr lang="en-AU" sz="1800" b="0" i="0" kern="1200" dirty="0" smtClean="0">
                          <a:solidFill>
                            <a:schemeClr val="lt1"/>
                          </a:solidFill>
                          <a:effectLst/>
                          <a:latin typeface="+mn-lt"/>
                          <a:ea typeface="+mn-ea"/>
                          <a:cs typeface="+mn-cs"/>
                        </a:rPr>
                        <a:t> { public static void main(String[] </a:t>
                      </a:r>
                      <a:r>
                        <a:rPr lang="en-AU" sz="1800" b="0" i="0" kern="1200" dirty="0" err="1" smtClean="0">
                          <a:solidFill>
                            <a:schemeClr val="lt1"/>
                          </a:solidFill>
                          <a:effectLst/>
                          <a:latin typeface="+mn-lt"/>
                          <a:ea typeface="+mn-ea"/>
                          <a:cs typeface="+mn-cs"/>
                        </a:rPr>
                        <a:t>args</a:t>
                      </a:r>
                      <a:r>
                        <a:rPr lang="en-AU" sz="1800" b="0" i="0" kern="1200" dirty="0" smtClean="0">
                          <a:solidFill>
                            <a:schemeClr val="lt1"/>
                          </a:solidFill>
                          <a:effectLst/>
                          <a:latin typeface="+mn-lt"/>
                          <a:ea typeface="+mn-ea"/>
                          <a:cs typeface="+mn-cs"/>
                        </a:rPr>
                        <a:t>) { Computer pc = </a:t>
                      </a:r>
                      <a:r>
                        <a:rPr lang="en-AU" sz="1800" b="0" i="0" kern="1200" dirty="0" err="1" smtClean="0">
                          <a:solidFill>
                            <a:schemeClr val="lt1"/>
                          </a:solidFill>
                          <a:effectLst/>
                          <a:latin typeface="+mn-lt"/>
                          <a:ea typeface="+mn-ea"/>
                          <a:cs typeface="+mn-cs"/>
                        </a:rPr>
                        <a:t>ComputerFactory.getComputer</a:t>
                      </a:r>
                      <a:r>
                        <a:rPr lang="en-AU" sz="1800" b="0" i="0" kern="1200" dirty="0" smtClean="0">
                          <a:solidFill>
                            <a:schemeClr val="lt1"/>
                          </a:solidFill>
                          <a:effectLst/>
                          <a:latin typeface="+mn-lt"/>
                          <a:ea typeface="+mn-ea"/>
                          <a:cs typeface="+mn-cs"/>
                        </a:rPr>
                        <a:t>("pc","2 GB","500 GB","2.4 GHz"); Computer server = </a:t>
                      </a:r>
                      <a:r>
                        <a:rPr lang="en-AU" sz="1800" b="0" i="0" kern="1200" dirty="0" err="1" smtClean="0">
                          <a:solidFill>
                            <a:schemeClr val="lt1"/>
                          </a:solidFill>
                          <a:effectLst/>
                          <a:latin typeface="+mn-lt"/>
                          <a:ea typeface="+mn-ea"/>
                          <a:cs typeface="+mn-cs"/>
                        </a:rPr>
                        <a:t>ComputerFactory.getComputer</a:t>
                      </a:r>
                      <a:r>
                        <a:rPr lang="en-AU" sz="1800" b="0" i="0" kern="1200" dirty="0" smtClean="0">
                          <a:solidFill>
                            <a:schemeClr val="lt1"/>
                          </a:solidFill>
                          <a:effectLst/>
                          <a:latin typeface="+mn-lt"/>
                          <a:ea typeface="+mn-ea"/>
                          <a:cs typeface="+mn-cs"/>
                        </a:rPr>
                        <a:t>("server","16 GB","1 TB","2.9 GHz"); </a:t>
                      </a:r>
                      <a:r>
                        <a:rPr lang="en-AU" sz="1800" b="0" i="0" kern="1200" dirty="0" err="1" smtClean="0">
                          <a:solidFill>
                            <a:schemeClr val="lt1"/>
                          </a:solidFill>
                          <a:effectLst/>
                          <a:latin typeface="+mn-lt"/>
                          <a:ea typeface="+mn-ea"/>
                          <a:cs typeface="+mn-cs"/>
                        </a:rPr>
                        <a:t>System.out.println</a:t>
                      </a:r>
                      <a:r>
                        <a:rPr lang="en-AU" sz="1800" b="0" i="0" kern="1200" dirty="0" smtClean="0">
                          <a:solidFill>
                            <a:schemeClr val="lt1"/>
                          </a:solidFill>
                          <a:effectLst/>
                          <a:latin typeface="+mn-lt"/>
                          <a:ea typeface="+mn-ea"/>
                          <a:cs typeface="+mn-cs"/>
                        </a:rPr>
                        <a:t>("Factory PC </a:t>
                      </a:r>
                      <a:r>
                        <a:rPr lang="en-AU" sz="1800" b="0" i="0" kern="1200" dirty="0" err="1" smtClean="0">
                          <a:solidFill>
                            <a:schemeClr val="lt1"/>
                          </a:solidFill>
                          <a:effectLst/>
                          <a:latin typeface="+mn-lt"/>
                          <a:ea typeface="+mn-ea"/>
                          <a:cs typeface="+mn-cs"/>
                        </a:rPr>
                        <a:t>Config</a:t>
                      </a:r>
                      <a:r>
                        <a:rPr lang="en-AU" sz="1800" b="0" i="0" kern="1200" dirty="0" smtClean="0">
                          <a:solidFill>
                            <a:schemeClr val="lt1"/>
                          </a:solidFill>
                          <a:effectLst/>
                          <a:latin typeface="+mn-lt"/>
                          <a:ea typeface="+mn-ea"/>
                          <a:cs typeface="+mn-cs"/>
                        </a:rPr>
                        <a:t>::"+pc); </a:t>
                      </a:r>
                      <a:r>
                        <a:rPr lang="en-AU" sz="1800" b="0" i="0" kern="1200" dirty="0" err="1" smtClean="0">
                          <a:solidFill>
                            <a:schemeClr val="lt1"/>
                          </a:solidFill>
                          <a:effectLst/>
                          <a:latin typeface="+mn-lt"/>
                          <a:ea typeface="+mn-ea"/>
                          <a:cs typeface="+mn-cs"/>
                        </a:rPr>
                        <a:t>System.out.println</a:t>
                      </a:r>
                      <a:r>
                        <a:rPr lang="en-AU" sz="1800" b="0" i="0" kern="1200" dirty="0" smtClean="0">
                          <a:solidFill>
                            <a:schemeClr val="lt1"/>
                          </a:solidFill>
                          <a:effectLst/>
                          <a:latin typeface="+mn-lt"/>
                          <a:ea typeface="+mn-ea"/>
                          <a:cs typeface="+mn-cs"/>
                        </a:rPr>
                        <a:t>("Factory Server </a:t>
                      </a:r>
                      <a:r>
                        <a:rPr lang="en-AU" sz="1800" b="0" i="0" kern="1200" dirty="0" err="1" smtClean="0">
                          <a:solidFill>
                            <a:schemeClr val="lt1"/>
                          </a:solidFill>
                          <a:effectLst/>
                          <a:latin typeface="+mn-lt"/>
                          <a:ea typeface="+mn-ea"/>
                          <a:cs typeface="+mn-cs"/>
                        </a:rPr>
                        <a:t>Config</a:t>
                      </a:r>
                      <a:r>
                        <a:rPr lang="en-AU" sz="1800" b="0" i="0" kern="1200" dirty="0" smtClean="0">
                          <a:solidFill>
                            <a:schemeClr val="lt1"/>
                          </a:solidFill>
                          <a:effectLst/>
                          <a:latin typeface="+mn-lt"/>
                          <a:ea typeface="+mn-ea"/>
                          <a:cs typeface="+mn-cs"/>
                        </a:rPr>
                        <a:t>::"+server); } }</a:t>
                      </a:r>
                      <a:endParaRPr lang="en-AU" dirty="0"/>
                    </a:p>
                  </a:txBody>
                  <a:tcPr/>
                </a:tc>
                <a:extLst>
                  <a:ext uri="{0D108BD9-81ED-4DB2-BD59-A6C34878D82A}">
                    <a16:rowId xmlns:a16="http://schemas.microsoft.com/office/drawing/2014/main" val="3052167902"/>
                  </a:ext>
                </a:extLst>
              </a:tr>
            </a:tbl>
          </a:graphicData>
        </a:graphic>
      </p:graphicFrame>
    </p:spTree>
    <p:extLst>
      <p:ext uri="{BB962C8B-B14F-4D97-AF65-F5344CB8AC3E}">
        <p14:creationId xmlns:p14="http://schemas.microsoft.com/office/powerpoint/2010/main" val="26019400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2402"/>
          </a:xfrm>
        </p:spPr>
        <p:txBody>
          <a:bodyPr>
            <a:normAutofit fontScale="90000"/>
          </a:bodyPr>
          <a:lstStyle/>
          <a:p>
            <a:r>
              <a:rPr lang="en-AU" dirty="0"/>
              <a:t>Singleton </a:t>
            </a:r>
            <a:br>
              <a:rPr lang="en-AU" dirty="0"/>
            </a:br>
            <a:endParaRPr lang="en-AU" dirty="0"/>
          </a:p>
        </p:txBody>
      </p:sp>
      <p:sp>
        <p:nvSpPr>
          <p:cNvPr id="3" name="Content Placeholder 2"/>
          <p:cNvSpPr>
            <a:spLocks noGrp="1"/>
          </p:cNvSpPr>
          <p:nvPr>
            <p:ph idx="1"/>
          </p:nvPr>
        </p:nvSpPr>
        <p:spPr>
          <a:xfrm>
            <a:off x="838200" y="837334"/>
            <a:ext cx="10515600" cy="4351338"/>
          </a:xfrm>
        </p:spPr>
        <p:txBody>
          <a:bodyPr/>
          <a:lstStyle/>
          <a:p>
            <a:r>
              <a:rPr lang="en-AU" dirty="0"/>
              <a:t>The singleton pattern is one of the simplest design patterns: it involves only one class which is responsible to instantiate itself, to make sure it creates not more than one instance; in the same time it provides a global point of access to that instance. In this case the same instance can be used from everywhere, being impossible to invoke directly the constructor each time.</a:t>
            </a:r>
          </a:p>
          <a:p>
            <a:pPr marL="0" indent="0">
              <a:buNone/>
            </a:pPr>
            <a:endParaRPr lang="en-AU" b="1" dirty="0"/>
          </a:p>
          <a:p>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val="3536658765"/>
              </p:ext>
            </p:extLst>
          </p:nvPr>
        </p:nvGraphicFramePr>
        <p:xfrm>
          <a:off x="838200" y="3352029"/>
          <a:ext cx="8128000" cy="25603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260668530"/>
                    </a:ext>
                  </a:extLst>
                </a:gridCol>
              </a:tblGrid>
              <a:tr h="370840">
                <a:tc>
                  <a:txBody>
                    <a:bodyPr/>
                    <a:lstStyle/>
                    <a:p>
                      <a:r>
                        <a:rPr lang="en-AU" sz="1800" b="1" i="0" kern="1200" dirty="0" smtClean="0">
                          <a:solidFill>
                            <a:schemeClr val="lt1"/>
                          </a:solidFill>
                          <a:effectLst/>
                          <a:latin typeface="+mn-lt"/>
                          <a:ea typeface="+mn-ea"/>
                          <a:cs typeface="+mn-cs"/>
                        </a:rPr>
                        <a:t>class</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Singleton</a:t>
                      </a:r>
                      <a:r>
                        <a:rPr lang="en-AU" sz="1800" b="0" i="0" kern="1200" dirty="0" smtClean="0">
                          <a:solidFill>
                            <a:schemeClr val="lt1"/>
                          </a:solidFill>
                          <a:effectLst/>
                          <a:latin typeface="+mn-lt"/>
                          <a:ea typeface="+mn-ea"/>
                          <a:cs typeface="+mn-cs"/>
                        </a:rPr>
                        <a:t> { </a:t>
                      </a:r>
                    </a:p>
                    <a:p>
                      <a:r>
                        <a:rPr lang="en-AU" sz="1800" b="1" i="0" kern="1200" dirty="0" smtClean="0">
                          <a:solidFill>
                            <a:schemeClr val="lt1"/>
                          </a:solidFill>
                          <a:effectLst/>
                          <a:latin typeface="+mn-lt"/>
                          <a:ea typeface="+mn-ea"/>
                          <a:cs typeface="+mn-cs"/>
                        </a:rPr>
                        <a:t>private</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static</a:t>
                      </a:r>
                      <a:r>
                        <a:rPr lang="en-AU" sz="1800" b="0" i="0" kern="1200" dirty="0" smtClean="0">
                          <a:solidFill>
                            <a:schemeClr val="lt1"/>
                          </a:solidFill>
                          <a:effectLst/>
                          <a:latin typeface="+mn-lt"/>
                          <a:ea typeface="+mn-ea"/>
                          <a:cs typeface="+mn-cs"/>
                        </a:rPr>
                        <a:t> Singleton instance; </a:t>
                      </a:r>
                    </a:p>
                    <a:p>
                      <a:r>
                        <a:rPr lang="en-AU" sz="1800" b="1" i="0" kern="1200" dirty="0" smtClean="0">
                          <a:solidFill>
                            <a:schemeClr val="lt1"/>
                          </a:solidFill>
                          <a:effectLst/>
                          <a:latin typeface="+mn-lt"/>
                          <a:ea typeface="+mn-ea"/>
                          <a:cs typeface="+mn-cs"/>
                        </a:rPr>
                        <a:t>private</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Singleton</a:t>
                      </a:r>
                      <a:r>
                        <a:rPr lang="en-AU" sz="1800" b="0" i="0" kern="1200" dirty="0" smtClean="0">
                          <a:solidFill>
                            <a:schemeClr val="lt1"/>
                          </a:solidFill>
                          <a:effectLst/>
                          <a:latin typeface="+mn-lt"/>
                          <a:ea typeface="+mn-ea"/>
                          <a:cs typeface="+mn-cs"/>
                        </a:rPr>
                        <a:t>() { ... } </a:t>
                      </a:r>
                    </a:p>
                    <a:p>
                      <a:r>
                        <a:rPr lang="en-AU" sz="1800" b="1" i="0" kern="1200" dirty="0" smtClean="0">
                          <a:solidFill>
                            <a:schemeClr val="lt1"/>
                          </a:solidFill>
                          <a:effectLst/>
                          <a:latin typeface="+mn-lt"/>
                          <a:ea typeface="+mn-ea"/>
                          <a:cs typeface="+mn-cs"/>
                        </a:rPr>
                        <a:t>public</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static</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synchronized</a:t>
                      </a:r>
                      <a:r>
                        <a:rPr lang="en-AU" sz="1800" b="0" i="0" kern="1200" dirty="0" smtClean="0">
                          <a:solidFill>
                            <a:schemeClr val="lt1"/>
                          </a:solidFill>
                          <a:effectLst/>
                          <a:latin typeface="+mn-lt"/>
                          <a:ea typeface="+mn-ea"/>
                          <a:cs typeface="+mn-cs"/>
                        </a:rPr>
                        <a:t> Singleton </a:t>
                      </a:r>
                      <a:r>
                        <a:rPr lang="en-AU" sz="1800" b="1" i="0" kern="1200" dirty="0" err="1" smtClean="0">
                          <a:solidFill>
                            <a:schemeClr val="lt1"/>
                          </a:solidFill>
                          <a:effectLst/>
                          <a:latin typeface="+mn-lt"/>
                          <a:ea typeface="+mn-ea"/>
                          <a:cs typeface="+mn-cs"/>
                        </a:rPr>
                        <a:t>getInstance</a:t>
                      </a:r>
                      <a:r>
                        <a:rPr lang="en-AU" sz="1800" b="0" i="0" kern="1200" dirty="0" smtClean="0">
                          <a:solidFill>
                            <a:schemeClr val="lt1"/>
                          </a:solidFill>
                          <a:effectLst/>
                          <a:latin typeface="+mn-lt"/>
                          <a:ea typeface="+mn-ea"/>
                          <a:cs typeface="+mn-cs"/>
                        </a:rPr>
                        <a:t>()</a:t>
                      </a:r>
                    </a:p>
                    <a:p>
                      <a:r>
                        <a:rPr lang="en-AU" sz="1800" b="0" i="0" kern="1200" dirty="0" smtClean="0">
                          <a:solidFill>
                            <a:schemeClr val="lt1"/>
                          </a:solidFill>
                          <a:effectLst/>
                          <a:latin typeface="+mn-lt"/>
                          <a:ea typeface="+mn-ea"/>
                          <a:cs typeface="+mn-cs"/>
                        </a:rPr>
                        <a:t>{ </a:t>
                      </a:r>
                    </a:p>
                    <a:p>
                      <a:r>
                        <a:rPr lang="en-AU" sz="1800" b="1" i="0" kern="1200" dirty="0" smtClean="0">
                          <a:solidFill>
                            <a:schemeClr val="lt1"/>
                          </a:solidFill>
                          <a:effectLst/>
                          <a:latin typeface="+mn-lt"/>
                          <a:ea typeface="+mn-ea"/>
                          <a:cs typeface="+mn-cs"/>
                        </a:rPr>
                        <a:t>if</a:t>
                      </a:r>
                      <a:r>
                        <a:rPr lang="en-AU" sz="1800" b="0" i="0" kern="1200" dirty="0" smtClean="0">
                          <a:solidFill>
                            <a:schemeClr val="lt1"/>
                          </a:solidFill>
                          <a:effectLst/>
                          <a:latin typeface="+mn-lt"/>
                          <a:ea typeface="+mn-ea"/>
                          <a:cs typeface="+mn-cs"/>
                        </a:rPr>
                        <a:t> (instance == </a:t>
                      </a:r>
                      <a:r>
                        <a:rPr lang="en-AU" sz="1800" b="1" i="0" kern="1200" dirty="0" smtClean="0">
                          <a:solidFill>
                            <a:schemeClr val="lt1"/>
                          </a:solidFill>
                          <a:effectLst/>
                          <a:latin typeface="+mn-lt"/>
                          <a:ea typeface="+mn-ea"/>
                          <a:cs typeface="+mn-cs"/>
                        </a:rPr>
                        <a:t>null</a:t>
                      </a:r>
                      <a:r>
                        <a:rPr lang="en-AU" sz="1800" b="0" i="0" kern="1200" dirty="0" smtClean="0">
                          <a:solidFill>
                            <a:schemeClr val="lt1"/>
                          </a:solidFill>
                          <a:effectLst/>
                          <a:latin typeface="+mn-lt"/>
                          <a:ea typeface="+mn-ea"/>
                          <a:cs typeface="+mn-cs"/>
                        </a:rPr>
                        <a:t>) instance = </a:t>
                      </a:r>
                      <a:r>
                        <a:rPr lang="en-AU" sz="1800" b="1" i="0" kern="1200" dirty="0" smtClean="0">
                          <a:solidFill>
                            <a:schemeClr val="lt1"/>
                          </a:solidFill>
                          <a:effectLst/>
                          <a:latin typeface="+mn-lt"/>
                          <a:ea typeface="+mn-ea"/>
                          <a:cs typeface="+mn-cs"/>
                        </a:rPr>
                        <a:t>new</a:t>
                      </a:r>
                      <a:r>
                        <a:rPr lang="en-AU" sz="1800" b="0" i="0" kern="1200" dirty="0" smtClean="0">
                          <a:solidFill>
                            <a:schemeClr val="lt1"/>
                          </a:solidFill>
                          <a:effectLst/>
                          <a:latin typeface="+mn-lt"/>
                          <a:ea typeface="+mn-ea"/>
                          <a:cs typeface="+mn-cs"/>
                        </a:rPr>
                        <a:t> Singleton(); </a:t>
                      </a:r>
                    </a:p>
                    <a:p>
                      <a:r>
                        <a:rPr lang="en-AU" sz="1800" b="1" i="0" kern="1200" dirty="0" smtClean="0">
                          <a:solidFill>
                            <a:schemeClr val="lt1"/>
                          </a:solidFill>
                          <a:effectLst/>
                          <a:latin typeface="+mn-lt"/>
                          <a:ea typeface="+mn-ea"/>
                          <a:cs typeface="+mn-cs"/>
                        </a:rPr>
                        <a:t>return</a:t>
                      </a:r>
                      <a:r>
                        <a:rPr lang="en-AU" sz="1800" b="0" i="0" kern="1200" dirty="0" smtClean="0">
                          <a:solidFill>
                            <a:schemeClr val="lt1"/>
                          </a:solidFill>
                          <a:effectLst/>
                          <a:latin typeface="+mn-lt"/>
                          <a:ea typeface="+mn-ea"/>
                          <a:cs typeface="+mn-cs"/>
                        </a:rPr>
                        <a:t> instance; </a:t>
                      </a:r>
                    </a:p>
                    <a:p>
                      <a:r>
                        <a:rPr lang="en-AU" sz="1800" b="0" i="0" kern="1200" dirty="0" smtClean="0">
                          <a:solidFill>
                            <a:schemeClr val="lt1"/>
                          </a:solidFill>
                          <a:effectLst/>
                          <a:latin typeface="+mn-lt"/>
                          <a:ea typeface="+mn-ea"/>
                          <a:cs typeface="+mn-cs"/>
                        </a:rPr>
                        <a:t>} ... </a:t>
                      </a:r>
                    </a:p>
                    <a:p>
                      <a:r>
                        <a:rPr lang="en-AU" sz="1800" b="1" i="0" kern="1200" dirty="0" smtClean="0">
                          <a:solidFill>
                            <a:schemeClr val="lt1"/>
                          </a:solidFill>
                          <a:effectLst/>
                          <a:latin typeface="+mn-lt"/>
                          <a:ea typeface="+mn-ea"/>
                          <a:cs typeface="+mn-cs"/>
                        </a:rPr>
                        <a:t>public</a:t>
                      </a:r>
                      <a:r>
                        <a:rPr lang="en-AU" sz="1800" b="0" i="0" kern="1200" dirty="0" smtClean="0">
                          <a:solidFill>
                            <a:schemeClr val="lt1"/>
                          </a:solidFill>
                          <a:effectLst/>
                          <a:latin typeface="+mn-lt"/>
                          <a:ea typeface="+mn-ea"/>
                          <a:cs typeface="+mn-cs"/>
                        </a:rPr>
                        <a:t> </a:t>
                      </a:r>
                      <a:r>
                        <a:rPr lang="en-AU" sz="1800" b="1" i="0" kern="1200" dirty="0" smtClean="0">
                          <a:solidFill>
                            <a:schemeClr val="lt1"/>
                          </a:solidFill>
                          <a:effectLst/>
                          <a:latin typeface="+mn-lt"/>
                          <a:ea typeface="+mn-ea"/>
                          <a:cs typeface="+mn-cs"/>
                        </a:rPr>
                        <a:t>void</a:t>
                      </a:r>
                      <a:r>
                        <a:rPr lang="en-AU" sz="1800" b="0" i="0" kern="1200" dirty="0" smtClean="0">
                          <a:solidFill>
                            <a:schemeClr val="lt1"/>
                          </a:solidFill>
                          <a:effectLst/>
                          <a:latin typeface="+mn-lt"/>
                          <a:ea typeface="+mn-ea"/>
                          <a:cs typeface="+mn-cs"/>
                        </a:rPr>
                        <a:t> </a:t>
                      </a:r>
                      <a:r>
                        <a:rPr lang="en-AU" sz="1800" b="1" i="0" kern="1200" dirty="0" err="1" smtClean="0">
                          <a:solidFill>
                            <a:schemeClr val="lt1"/>
                          </a:solidFill>
                          <a:effectLst/>
                          <a:latin typeface="+mn-lt"/>
                          <a:ea typeface="+mn-ea"/>
                          <a:cs typeface="+mn-cs"/>
                        </a:rPr>
                        <a:t>doSomething</a:t>
                      </a:r>
                      <a:r>
                        <a:rPr lang="en-AU" sz="1800" b="0" i="0" kern="1200" dirty="0" smtClean="0">
                          <a:solidFill>
                            <a:schemeClr val="lt1"/>
                          </a:solidFill>
                          <a:effectLst/>
                          <a:latin typeface="+mn-lt"/>
                          <a:ea typeface="+mn-ea"/>
                          <a:cs typeface="+mn-cs"/>
                        </a:rPr>
                        <a:t>() { ... } }</a:t>
                      </a:r>
                      <a:endParaRPr lang="en-AU" dirty="0"/>
                    </a:p>
                  </a:txBody>
                  <a:tcPr/>
                </a:tc>
                <a:extLst>
                  <a:ext uri="{0D108BD9-81ED-4DB2-BD59-A6C34878D82A}">
                    <a16:rowId xmlns:a16="http://schemas.microsoft.com/office/drawing/2014/main" val="1631501453"/>
                  </a:ext>
                </a:extLst>
              </a:tr>
            </a:tbl>
          </a:graphicData>
        </a:graphic>
      </p:graphicFrame>
    </p:spTree>
    <p:extLst>
      <p:ext uri="{BB962C8B-B14F-4D97-AF65-F5344CB8AC3E}">
        <p14:creationId xmlns:p14="http://schemas.microsoft.com/office/powerpoint/2010/main" val="46351193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 </a:t>
            </a:r>
            <a:br>
              <a:rPr lang="en-AU" dirty="0"/>
            </a:br>
            <a:endParaRPr lang="en-AU" dirty="0"/>
          </a:p>
        </p:txBody>
      </p:sp>
      <p:sp>
        <p:nvSpPr>
          <p:cNvPr id="3" name="Content Placeholder 2"/>
          <p:cNvSpPr>
            <a:spLocks noGrp="1"/>
          </p:cNvSpPr>
          <p:nvPr>
            <p:ph idx="1"/>
          </p:nvPr>
        </p:nvSpPr>
        <p:spPr>
          <a:xfrm>
            <a:off x="496454" y="818832"/>
            <a:ext cx="10515600" cy="1019175"/>
          </a:xfrm>
        </p:spPr>
        <p:txBody>
          <a:bodyPr>
            <a:normAutofit/>
          </a:bodyPr>
          <a:lstStyle/>
          <a:p>
            <a:r>
              <a:rPr lang="en-AU" dirty="0" smtClean="0"/>
              <a:t>In </a:t>
            </a:r>
            <a:r>
              <a:rPr lang="en-AU" dirty="0"/>
              <a:t>the prototype pattern, a new object is created by cloning an existing object</a:t>
            </a:r>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val="1335213384"/>
              </p:ext>
            </p:extLst>
          </p:nvPr>
        </p:nvGraphicFramePr>
        <p:xfrm>
          <a:off x="87745" y="1690688"/>
          <a:ext cx="3445164" cy="914400"/>
        </p:xfrm>
        <a:graphic>
          <a:graphicData uri="http://schemas.openxmlformats.org/drawingml/2006/table">
            <a:tbl>
              <a:tblPr firstRow="1" bandRow="1">
                <a:tableStyleId>{5C22544A-7EE6-4342-B048-85BDC9FD1C3A}</a:tableStyleId>
              </a:tblPr>
              <a:tblGrid>
                <a:gridCol w="3445164">
                  <a:extLst>
                    <a:ext uri="{9D8B030D-6E8A-4147-A177-3AD203B41FA5}">
                      <a16:colId xmlns:a16="http://schemas.microsoft.com/office/drawing/2014/main" val="1257558821"/>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interface</a:t>
                      </a:r>
                      <a:r>
                        <a:rPr lang="en-AU" dirty="0" smtClean="0"/>
                        <a:t> Prototype </a:t>
                      </a:r>
                    </a:p>
                    <a:p>
                      <a:r>
                        <a:rPr lang="en-AU" dirty="0" smtClean="0"/>
                        <a:t>{ </a:t>
                      </a:r>
                      <a:r>
                        <a:rPr lang="en-AU" sz="1800" b="1" kern="1200" dirty="0" smtClean="0">
                          <a:solidFill>
                            <a:schemeClr val="lt1"/>
                          </a:solidFill>
                          <a:effectLst/>
                          <a:latin typeface="+mn-lt"/>
                          <a:ea typeface="+mn-ea"/>
                          <a:cs typeface="+mn-cs"/>
                        </a:rPr>
                        <a:t>public</a:t>
                      </a:r>
                      <a:r>
                        <a:rPr lang="en-AU" dirty="0" smtClean="0"/>
                        <a:t> Prototype </a:t>
                      </a:r>
                      <a:r>
                        <a:rPr lang="en-AU" dirty="0" err="1" smtClean="0"/>
                        <a:t>doClone</a:t>
                      </a:r>
                      <a:r>
                        <a:rPr lang="en-AU" dirty="0" smtClean="0"/>
                        <a:t>();</a:t>
                      </a:r>
                    </a:p>
                    <a:p>
                      <a:r>
                        <a:rPr lang="en-AU" dirty="0" smtClean="0"/>
                        <a:t> }</a:t>
                      </a:r>
                      <a:endParaRPr lang="en-AU" dirty="0"/>
                    </a:p>
                  </a:txBody>
                  <a:tcPr/>
                </a:tc>
                <a:extLst>
                  <a:ext uri="{0D108BD9-81ED-4DB2-BD59-A6C34878D82A}">
                    <a16:rowId xmlns:a16="http://schemas.microsoft.com/office/drawing/2014/main" val="3847911261"/>
                  </a:ext>
                </a:extLst>
              </a:tr>
            </a:tbl>
          </a:graphicData>
        </a:graphic>
      </p:graphicFrame>
      <p:sp>
        <p:nvSpPr>
          <p:cNvPr id="5" name="Rectangle 4"/>
          <p:cNvSpPr/>
          <p:nvPr/>
        </p:nvSpPr>
        <p:spPr>
          <a:xfrm>
            <a:off x="265544" y="49993"/>
            <a:ext cx="2219710" cy="707886"/>
          </a:xfrm>
          <a:prstGeom prst="rect">
            <a:avLst/>
          </a:prstGeom>
        </p:spPr>
        <p:txBody>
          <a:bodyPr wrap="none">
            <a:spAutoFit/>
          </a:bodyPr>
          <a:lstStyle/>
          <a:p>
            <a:r>
              <a:rPr lang="en-AU" sz="4000" dirty="0">
                <a:latin typeface="+mj-lt"/>
                <a:ea typeface="+mj-ea"/>
                <a:cs typeface="+mj-cs"/>
              </a:rPr>
              <a:t>Prototype</a:t>
            </a:r>
            <a:endParaRPr lang="en-AU" sz="4000" dirty="0">
              <a:latin typeface="+mj-lt"/>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4205312196"/>
              </p:ext>
            </p:extLst>
          </p:nvPr>
        </p:nvGraphicFramePr>
        <p:xfrm>
          <a:off x="3225800" y="2252903"/>
          <a:ext cx="8128000" cy="17373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176297922"/>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class</a:t>
                      </a:r>
                      <a:r>
                        <a:rPr lang="en-AU" dirty="0" smtClean="0"/>
                        <a:t> Person </a:t>
                      </a:r>
                      <a:r>
                        <a:rPr lang="en-AU" sz="1800" b="1" kern="1200" dirty="0" smtClean="0">
                          <a:solidFill>
                            <a:schemeClr val="lt1"/>
                          </a:solidFill>
                          <a:effectLst/>
                          <a:latin typeface="+mn-lt"/>
                          <a:ea typeface="+mn-ea"/>
                          <a:cs typeface="+mn-cs"/>
                        </a:rPr>
                        <a:t>implements</a:t>
                      </a:r>
                      <a:r>
                        <a:rPr lang="en-AU" dirty="0" smtClean="0"/>
                        <a:t> Prototype{ </a:t>
                      </a:r>
                      <a:endParaRPr lang="ar-EG" dirty="0" smtClean="0"/>
                    </a:p>
                    <a:p>
                      <a:r>
                        <a:rPr lang="en-AU" dirty="0" smtClean="0"/>
                        <a:t>String name; </a:t>
                      </a:r>
                      <a:r>
                        <a:rPr lang="en-AU" sz="1800" b="1" kern="1200" dirty="0" smtClean="0">
                          <a:solidFill>
                            <a:schemeClr val="lt1"/>
                          </a:solidFill>
                          <a:effectLst/>
                          <a:latin typeface="+mn-lt"/>
                          <a:ea typeface="+mn-ea"/>
                          <a:cs typeface="+mn-cs"/>
                        </a:rPr>
                        <a:t>public</a:t>
                      </a:r>
                      <a:r>
                        <a:rPr lang="en-AU" dirty="0" smtClean="0"/>
                        <a:t> Person(String name) { </a:t>
                      </a:r>
                      <a:r>
                        <a:rPr lang="en-AU" sz="1800" b="1" kern="1200" dirty="0" smtClean="0">
                          <a:solidFill>
                            <a:schemeClr val="lt1"/>
                          </a:solidFill>
                          <a:effectLst/>
                          <a:latin typeface="+mn-lt"/>
                          <a:ea typeface="+mn-ea"/>
                          <a:cs typeface="+mn-cs"/>
                        </a:rPr>
                        <a:t>this</a:t>
                      </a:r>
                      <a:r>
                        <a:rPr lang="en-AU" dirty="0" smtClean="0"/>
                        <a:t>.name = name; } </a:t>
                      </a:r>
                      <a:endParaRPr lang="ar-EG" dirty="0" smtClean="0"/>
                    </a:p>
                    <a:p>
                      <a:r>
                        <a:rPr lang="en-AU" dirty="0" smtClean="0"/>
                        <a:t>@Override </a:t>
                      </a:r>
                      <a:r>
                        <a:rPr lang="en-AU" sz="1800" b="1" kern="1200" dirty="0" smtClean="0">
                          <a:solidFill>
                            <a:schemeClr val="lt1"/>
                          </a:solidFill>
                          <a:effectLst/>
                          <a:latin typeface="+mn-lt"/>
                          <a:ea typeface="+mn-ea"/>
                          <a:cs typeface="+mn-cs"/>
                        </a:rPr>
                        <a:t>public</a:t>
                      </a:r>
                      <a:r>
                        <a:rPr lang="en-AU" dirty="0" smtClean="0"/>
                        <a:t> Prototype </a:t>
                      </a:r>
                      <a:r>
                        <a:rPr lang="en-AU" dirty="0" err="1" smtClean="0"/>
                        <a:t>doClone</a:t>
                      </a:r>
                      <a:r>
                        <a:rPr lang="en-AU" dirty="0" smtClean="0"/>
                        <a:t>() { </a:t>
                      </a:r>
                      <a:endParaRPr lang="ar-EG" dirty="0" smtClean="0"/>
                    </a:p>
                    <a:p>
                      <a:r>
                        <a:rPr lang="en-AU" sz="1800" b="1" kern="1200" dirty="0" smtClean="0">
                          <a:solidFill>
                            <a:schemeClr val="lt1"/>
                          </a:solidFill>
                          <a:effectLst/>
                          <a:latin typeface="+mn-lt"/>
                          <a:ea typeface="+mn-ea"/>
                          <a:cs typeface="+mn-cs"/>
                        </a:rPr>
                        <a:t>return</a:t>
                      </a:r>
                      <a:r>
                        <a:rPr lang="en-AU" dirty="0" smtClean="0"/>
                        <a:t> </a:t>
                      </a:r>
                      <a:r>
                        <a:rPr lang="en-AU" sz="1800" b="1" kern="1200" dirty="0" smtClean="0">
                          <a:solidFill>
                            <a:schemeClr val="lt1"/>
                          </a:solidFill>
                          <a:effectLst/>
                          <a:latin typeface="+mn-lt"/>
                          <a:ea typeface="+mn-ea"/>
                          <a:cs typeface="+mn-cs"/>
                        </a:rPr>
                        <a:t>new</a:t>
                      </a:r>
                      <a:r>
                        <a:rPr lang="en-AU" dirty="0" smtClean="0"/>
                        <a:t> Person(name); </a:t>
                      </a:r>
                      <a:endParaRPr lang="ar-EG" dirty="0" smtClean="0"/>
                    </a:p>
                    <a:p>
                      <a:r>
                        <a:rPr lang="en-AU" dirty="0" smtClean="0"/>
                        <a:t>} </a:t>
                      </a:r>
                      <a:endParaRPr lang="ar-EG" dirty="0" smtClean="0"/>
                    </a:p>
                    <a:p>
                      <a:r>
                        <a:rPr lang="en-AU" sz="1800" b="1" kern="1200" dirty="0" smtClean="0">
                          <a:solidFill>
                            <a:schemeClr val="lt1"/>
                          </a:solidFill>
                          <a:effectLst/>
                          <a:latin typeface="+mn-lt"/>
                          <a:ea typeface="+mn-ea"/>
                          <a:cs typeface="+mn-cs"/>
                        </a:rPr>
                        <a:t>public</a:t>
                      </a:r>
                      <a:r>
                        <a:rPr lang="en-AU" dirty="0" smtClean="0"/>
                        <a:t> String </a:t>
                      </a:r>
                      <a:r>
                        <a:rPr lang="en-AU" dirty="0" err="1" smtClean="0"/>
                        <a:t>toString</a:t>
                      </a:r>
                      <a:r>
                        <a:rPr lang="en-AU" dirty="0" smtClean="0"/>
                        <a:t>() { </a:t>
                      </a:r>
                      <a:r>
                        <a:rPr lang="en-AU" sz="1800" b="1" kern="1200" dirty="0" smtClean="0">
                          <a:solidFill>
                            <a:schemeClr val="lt1"/>
                          </a:solidFill>
                          <a:effectLst/>
                          <a:latin typeface="+mn-lt"/>
                          <a:ea typeface="+mn-ea"/>
                          <a:cs typeface="+mn-cs"/>
                        </a:rPr>
                        <a:t>return</a:t>
                      </a:r>
                      <a:r>
                        <a:rPr lang="en-AU" dirty="0" smtClean="0"/>
                        <a:t> </a:t>
                      </a:r>
                      <a:r>
                        <a:rPr lang="en-AU" sz="1800" b="1" kern="1200" dirty="0" smtClean="0">
                          <a:solidFill>
                            <a:schemeClr val="lt1"/>
                          </a:solidFill>
                          <a:effectLst/>
                          <a:latin typeface="+mn-lt"/>
                          <a:ea typeface="+mn-ea"/>
                          <a:cs typeface="+mn-cs"/>
                        </a:rPr>
                        <a:t>"This person is named "</a:t>
                      </a:r>
                      <a:r>
                        <a:rPr lang="en-AU" dirty="0" smtClean="0"/>
                        <a:t> + name; } }</a:t>
                      </a:r>
                      <a:endParaRPr lang="en-AU" dirty="0"/>
                    </a:p>
                  </a:txBody>
                  <a:tcPr/>
                </a:tc>
                <a:extLst>
                  <a:ext uri="{0D108BD9-81ED-4DB2-BD59-A6C34878D82A}">
                    <a16:rowId xmlns:a16="http://schemas.microsoft.com/office/drawing/2014/main" val="26817271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42073238"/>
              </p:ext>
            </p:extLst>
          </p:nvPr>
        </p:nvGraphicFramePr>
        <p:xfrm>
          <a:off x="738909" y="4284901"/>
          <a:ext cx="8128000" cy="25603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324648163"/>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class</a:t>
                      </a:r>
                      <a:r>
                        <a:rPr lang="en-AU" dirty="0" smtClean="0"/>
                        <a:t> Dog </a:t>
                      </a:r>
                      <a:r>
                        <a:rPr lang="en-AU" sz="1800" b="1" kern="1200" dirty="0" smtClean="0">
                          <a:solidFill>
                            <a:schemeClr val="lt1"/>
                          </a:solidFill>
                          <a:effectLst/>
                          <a:latin typeface="+mn-lt"/>
                          <a:ea typeface="+mn-ea"/>
                          <a:cs typeface="+mn-cs"/>
                        </a:rPr>
                        <a:t>implements</a:t>
                      </a:r>
                      <a:r>
                        <a:rPr lang="en-AU" dirty="0" smtClean="0"/>
                        <a:t> Prototype { </a:t>
                      </a:r>
                      <a:endParaRPr lang="ar-EG" dirty="0" smtClean="0"/>
                    </a:p>
                    <a:p>
                      <a:r>
                        <a:rPr lang="en-AU" dirty="0" smtClean="0"/>
                        <a:t>String sound; </a:t>
                      </a:r>
                      <a:r>
                        <a:rPr lang="en-AU" sz="1800" b="1" kern="1200" dirty="0" smtClean="0">
                          <a:solidFill>
                            <a:schemeClr val="lt1"/>
                          </a:solidFill>
                          <a:effectLst/>
                          <a:latin typeface="+mn-lt"/>
                          <a:ea typeface="+mn-ea"/>
                          <a:cs typeface="+mn-cs"/>
                        </a:rPr>
                        <a:t>public</a:t>
                      </a:r>
                      <a:r>
                        <a:rPr lang="en-AU" dirty="0" smtClean="0"/>
                        <a:t> Dog(String sound) {</a:t>
                      </a:r>
                      <a:endParaRPr lang="ar-EG" dirty="0" smtClean="0"/>
                    </a:p>
                    <a:p>
                      <a:r>
                        <a:rPr lang="en-AU" dirty="0" smtClean="0"/>
                        <a:t> </a:t>
                      </a:r>
                      <a:r>
                        <a:rPr lang="en-AU" sz="1800" b="1" kern="1200" dirty="0" err="1" smtClean="0">
                          <a:solidFill>
                            <a:schemeClr val="lt1"/>
                          </a:solidFill>
                          <a:effectLst/>
                          <a:latin typeface="+mn-lt"/>
                          <a:ea typeface="+mn-ea"/>
                          <a:cs typeface="+mn-cs"/>
                        </a:rPr>
                        <a:t>this</a:t>
                      </a:r>
                      <a:r>
                        <a:rPr lang="en-AU" dirty="0" err="1" smtClean="0"/>
                        <a:t>.sound</a:t>
                      </a:r>
                      <a:r>
                        <a:rPr lang="en-AU" dirty="0" smtClean="0"/>
                        <a:t> = sound; </a:t>
                      </a:r>
                      <a:endParaRPr lang="ar-EG" dirty="0" smtClean="0"/>
                    </a:p>
                    <a:p>
                      <a:r>
                        <a:rPr lang="en-AU" dirty="0" smtClean="0"/>
                        <a:t>} </a:t>
                      </a:r>
                      <a:endParaRPr lang="ar-EG" dirty="0" smtClean="0"/>
                    </a:p>
                    <a:p>
                      <a:r>
                        <a:rPr lang="en-AU" dirty="0" smtClean="0"/>
                        <a:t>@Override </a:t>
                      </a:r>
                      <a:r>
                        <a:rPr lang="en-AU" sz="1800" b="1" kern="1200" dirty="0" smtClean="0">
                          <a:solidFill>
                            <a:schemeClr val="lt1"/>
                          </a:solidFill>
                          <a:effectLst/>
                          <a:latin typeface="+mn-lt"/>
                          <a:ea typeface="+mn-ea"/>
                          <a:cs typeface="+mn-cs"/>
                        </a:rPr>
                        <a:t>public</a:t>
                      </a:r>
                      <a:r>
                        <a:rPr lang="en-AU" dirty="0" smtClean="0"/>
                        <a:t> Prototype </a:t>
                      </a:r>
                      <a:r>
                        <a:rPr lang="en-AU" dirty="0" err="1" smtClean="0"/>
                        <a:t>doClone</a:t>
                      </a:r>
                      <a:r>
                        <a:rPr lang="en-AU" dirty="0" smtClean="0"/>
                        <a:t>() { </a:t>
                      </a:r>
                      <a:endParaRPr lang="ar-EG" dirty="0" smtClean="0"/>
                    </a:p>
                    <a:p>
                      <a:r>
                        <a:rPr lang="en-AU" sz="1800" b="1" kern="1200" dirty="0" smtClean="0">
                          <a:solidFill>
                            <a:schemeClr val="lt1"/>
                          </a:solidFill>
                          <a:effectLst/>
                          <a:latin typeface="+mn-lt"/>
                          <a:ea typeface="+mn-ea"/>
                          <a:cs typeface="+mn-cs"/>
                        </a:rPr>
                        <a:t>return</a:t>
                      </a:r>
                      <a:r>
                        <a:rPr lang="en-AU" dirty="0" smtClean="0"/>
                        <a:t> </a:t>
                      </a:r>
                      <a:r>
                        <a:rPr lang="en-AU" sz="1800" b="1" kern="1200" dirty="0" smtClean="0">
                          <a:solidFill>
                            <a:schemeClr val="lt1"/>
                          </a:solidFill>
                          <a:effectLst/>
                          <a:latin typeface="+mn-lt"/>
                          <a:ea typeface="+mn-ea"/>
                          <a:cs typeface="+mn-cs"/>
                        </a:rPr>
                        <a:t>new</a:t>
                      </a:r>
                      <a:r>
                        <a:rPr lang="en-AU" dirty="0" smtClean="0"/>
                        <a:t> Dog(sound); </a:t>
                      </a:r>
                      <a:endParaRPr lang="ar-EG" dirty="0" smtClean="0"/>
                    </a:p>
                    <a:p>
                      <a:r>
                        <a:rPr lang="en-AU" dirty="0" smtClean="0"/>
                        <a:t>} </a:t>
                      </a:r>
                      <a:endParaRPr lang="ar-EG" dirty="0" smtClean="0"/>
                    </a:p>
                    <a:p>
                      <a:r>
                        <a:rPr lang="en-AU" sz="1800" b="1" kern="1200" dirty="0" smtClean="0">
                          <a:solidFill>
                            <a:schemeClr val="lt1"/>
                          </a:solidFill>
                          <a:effectLst/>
                          <a:latin typeface="+mn-lt"/>
                          <a:ea typeface="+mn-ea"/>
                          <a:cs typeface="+mn-cs"/>
                        </a:rPr>
                        <a:t>public</a:t>
                      </a:r>
                      <a:r>
                        <a:rPr lang="en-AU" dirty="0" smtClean="0"/>
                        <a:t> String </a:t>
                      </a:r>
                      <a:r>
                        <a:rPr lang="en-AU" dirty="0" err="1" smtClean="0"/>
                        <a:t>toString</a:t>
                      </a:r>
                      <a:r>
                        <a:rPr lang="en-AU" dirty="0" smtClean="0"/>
                        <a:t>() { </a:t>
                      </a:r>
                      <a:endParaRPr lang="ar-EG" dirty="0" smtClean="0"/>
                    </a:p>
                    <a:p>
                      <a:r>
                        <a:rPr lang="en-AU" sz="1800" b="1" kern="1200" dirty="0" smtClean="0">
                          <a:solidFill>
                            <a:schemeClr val="lt1"/>
                          </a:solidFill>
                          <a:effectLst/>
                          <a:latin typeface="+mn-lt"/>
                          <a:ea typeface="+mn-ea"/>
                          <a:cs typeface="+mn-cs"/>
                        </a:rPr>
                        <a:t>return</a:t>
                      </a:r>
                      <a:r>
                        <a:rPr lang="en-AU" dirty="0" smtClean="0"/>
                        <a:t> </a:t>
                      </a:r>
                      <a:r>
                        <a:rPr lang="en-AU" sz="1800" b="1" kern="1200" dirty="0" smtClean="0">
                          <a:solidFill>
                            <a:schemeClr val="lt1"/>
                          </a:solidFill>
                          <a:effectLst/>
                          <a:latin typeface="+mn-lt"/>
                          <a:ea typeface="+mn-ea"/>
                          <a:cs typeface="+mn-cs"/>
                        </a:rPr>
                        <a:t>"This dog says "</a:t>
                      </a:r>
                      <a:r>
                        <a:rPr lang="en-AU" dirty="0" smtClean="0"/>
                        <a:t> + sound; } }</a:t>
                      </a:r>
                      <a:endParaRPr lang="en-AU" dirty="0"/>
                    </a:p>
                  </a:txBody>
                  <a:tcPr/>
                </a:tc>
                <a:extLst>
                  <a:ext uri="{0D108BD9-81ED-4DB2-BD59-A6C34878D82A}">
                    <a16:rowId xmlns:a16="http://schemas.microsoft.com/office/drawing/2014/main" val="861907373"/>
                  </a:ext>
                </a:extLst>
              </a:tr>
            </a:tbl>
          </a:graphicData>
        </a:graphic>
      </p:graphicFrame>
    </p:spTree>
    <p:extLst>
      <p:ext uri="{BB962C8B-B14F-4D97-AF65-F5344CB8AC3E}">
        <p14:creationId xmlns:p14="http://schemas.microsoft.com/office/powerpoint/2010/main" val="410152391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78989839"/>
              </p:ext>
            </p:extLst>
          </p:nvPr>
        </p:nvGraphicFramePr>
        <p:xfrm>
          <a:off x="838200" y="837335"/>
          <a:ext cx="10515600" cy="310896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1361581494"/>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class</a:t>
                      </a:r>
                      <a:r>
                        <a:rPr lang="en-AU" dirty="0" smtClean="0"/>
                        <a:t> Demo { </a:t>
                      </a:r>
                      <a:endParaRPr lang="ar-EG" dirty="0" smtClean="0"/>
                    </a:p>
                    <a:p>
                      <a:r>
                        <a:rPr lang="en-AU" sz="1800" b="1" kern="1200" dirty="0" smtClean="0">
                          <a:solidFill>
                            <a:schemeClr val="lt1"/>
                          </a:solidFill>
                          <a:effectLst/>
                          <a:latin typeface="+mn-lt"/>
                          <a:ea typeface="+mn-ea"/>
                          <a:cs typeface="+mn-cs"/>
                        </a:rPr>
                        <a:t>public</a:t>
                      </a:r>
                      <a:r>
                        <a:rPr lang="en-AU" dirty="0" smtClean="0"/>
                        <a:t> </a:t>
                      </a:r>
                      <a:r>
                        <a:rPr lang="en-AU" sz="1800" b="1" kern="1200" dirty="0" smtClean="0">
                          <a:solidFill>
                            <a:schemeClr val="lt1"/>
                          </a:solidFill>
                          <a:effectLst/>
                          <a:latin typeface="+mn-lt"/>
                          <a:ea typeface="+mn-ea"/>
                          <a:cs typeface="+mn-cs"/>
                        </a:rPr>
                        <a:t>static</a:t>
                      </a:r>
                      <a:r>
                        <a:rPr lang="en-AU" dirty="0" smtClean="0"/>
                        <a:t> </a:t>
                      </a:r>
                      <a:r>
                        <a:rPr lang="en-AU" sz="1800" b="1" kern="1200" dirty="0" smtClean="0">
                          <a:solidFill>
                            <a:schemeClr val="lt1"/>
                          </a:solidFill>
                          <a:effectLst/>
                          <a:latin typeface="+mn-lt"/>
                          <a:ea typeface="+mn-ea"/>
                          <a:cs typeface="+mn-cs"/>
                        </a:rPr>
                        <a:t>void</a:t>
                      </a:r>
                      <a:r>
                        <a:rPr lang="en-AU" dirty="0" smtClean="0"/>
                        <a:t> main(String[] </a:t>
                      </a:r>
                      <a:r>
                        <a:rPr lang="en-AU" dirty="0" err="1" smtClean="0"/>
                        <a:t>args</a:t>
                      </a:r>
                      <a:r>
                        <a:rPr lang="en-AU" dirty="0" smtClean="0"/>
                        <a:t>) { </a:t>
                      </a:r>
                      <a:endParaRPr lang="ar-EG" dirty="0" smtClean="0"/>
                    </a:p>
                    <a:p>
                      <a:r>
                        <a:rPr lang="en-AU" dirty="0" smtClean="0"/>
                        <a:t>Person person1 = </a:t>
                      </a:r>
                      <a:r>
                        <a:rPr lang="en-AU" sz="1800" b="1" kern="1200" dirty="0" smtClean="0">
                          <a:solidFill>
                            <a:schemeClr val="lt1"/>
                          </a:solidFill>
                          <a:effectLst/>
                          <a:latin typeface="+mn-lt"/>
                          <a:ea typeface="+mn-ea"/>
                          <a:cs typeface="+mn-cs"/>
                        </a:rPr>
                        <a:t>new</a:t>
                      </a:r>
                      <a:r>
                        <a:rPr lang="en-AU" dirty="0" smtClean="0"/>
                        <a:t> Person(</a:t>
                      </a:r>
                      <a:r>
                        <a:rPr lang="en-AU" sz="1800" b="1" kern="1200" dirty="0" smtClean="0">
                          <a:solidFill>
                            <a:schemeClr val="lt1"/>
                          </a:solidFill>
                          <a:effectLst/>
                          <a:latin typeface="+mn-lt"/>
                          <a:ea typeface="+mn-ea"/>
                          <a:cs typeface="+mn-cs"/>
                        </a:rPr>
                        <a:t>"Fred"</a:t>
                      </a:r>
                      <a:r>
                        <a:rPr lang="en-AU" dirty="0" smtClean="0"/>
                        <a:t>); </a:t>
                      </a:r>
                      <a:endParaRPr lang="ar-EG" dirty="0" smtClean="0"/>
                    </a:p>
                    <a:p>
                      <a:r>
                        <a:rPr lang="en-AU" dirty="0" err="1" smtClean="0"/>
                        <a:t>System.out.println</a:t>
                      </a:r>
                      <a:r>
                        <a:rPr lang="en-AU" dirty="0" smtClean="0"/>
                        <a:t>(</a:t>
                      </a:r>
                      <a:r>
                        <a:rPr lang="en-AU" sz="1800" b="1" kern="1200" dirty="0" smtClean="0">
                          <a:solidFill>
                            <a:schemeClr val="lt1"/>
                          </a:solidFill>
                          <a:effectLst/>
                          <a:latin typeface="+mn-lt"/>
                          <a:ea typeface="+mn-ea"/>
                          <a:cs typeface="+mn-cs"/>
                        </a:rPr>
                        <a:t>"person 1:"</a:t>
                      </a:r>
                      <a:r>
                        <a:rPr lang="en-AU" dirty="0" smtClean="0"/>
                        <a:t> + person1); </a:t>
                      </a:r>
                      <a:endParaRPr lang="ar-EG" dirty="0" smtClean="0"/>
                    </a:p>
                    <a:p>
                      <a:r>
                        <a:rPr lang="en-AU" dirty="0" smtClean="0"/>
                        <a:t>Person person2 = (Person) person1.doClone(); </a:t>
                      </a:r>
                      <a:endParaRPr lang="ar-EG" dirty="0" smtClean="0"/>
                    </a:p>
                    <a:p>
                      <a:r>
                        <a:rPr lang="en-AU" dirty="0" err="1" smtClean="0"/>
                        <a:t>System.out.println</a:t>
                      </a:r>
                      <a:r>
                        <a:rPr lang="en-AU" dirty="0" smtClean="0"/>
                        <a:t>(</a:t>
                      </a:r>
                      <a:r>
                        <a:rPr lang="en-AU" sz="1800" b="1" kern="1200" dirty="0" smtClean="0">
                          <a:solidFill>
                            <a:schemeClr val="lt1"/>
                          </a:solidFill>
                          <a:effectLst/>
                          <a:latin typeface="+mn-lt"/>
                          <a:ea typeface="+mn-ea"/>
                          <a:cs typeface="+mn-cs"/>
                        </a:rPr>
                        <a:t>"person 2:"</a:t>
                      </a:r>
                      <a:r>
                        <a:rPr lang="en-AU" dirty="0" smtClean="0"/>
                        <a:t> + person2); </a:t>
                      </a:r>
                      <a:endParaRPr lang="ar-EG" dirty="0" smtClean="0"/>
                    </a:p>
                    <a:p>
                      <a:r>
                        <a:rPr lang="en-AU" dirty="0" smtClean="0"/>
                        <a:t>Dog dog1 = </a:t>
                      </a:r>
                      <a:r>
                        <a:rPr lang="en-AU" sz="1800" b="1" kern="1200" dirty="0" smtClean="0">
                          <a:solidFill>
                            <a:schemeClr val="lt1"/>
                          </a:solidFill>
                          <a:effectLst/>
                          <a:latin typeface="+mn-lt"/>
                          <a:ea typeface="+mn-ea"/>
                          <a:cs typeface="+mn-cs"/>
                        </a:rPr>
                        <a:t>new</a:t>
                      </a:r>
                      <a:r>
                        <a:rPr lang="en-AU" dirty="0" smtClean="0"/>
                        <a:t> Dog(</a:t>
                      </a:r>
                      <a:r>
                        <a:rPr lang="en-AU" sz="1800" b="1" kern="1200" dirty="0" smtClean="0">
                          <a:solidFill>
                            <a:schemeClr val="lt1"/>
                          </a:solidFill>
                          <a:effectLst/>
                          <a:latin typeface="+mn-lt"/>
                          <a:ea typeface="+mn-ea"/>
                          <a:cs typeface="+mn-cs"/>
                        </a:rPr>
                        <a:t>"</a:t>
                      </a:r>
                      <a:r>
                        <a:rPr lang="en-AU" sz="1800" b="1" kern="1200" dirty="0" err="1" smtClean="0">
                          <a:solidFill>
                            <a:schemeClr val="lt1"/>
                          </a:solidFill>
                          <a:effectLst/>
                          <a:latin typeface="+mn-lt"/>
                          <a:ea typeface="+mn-ea"/>
                          <a:cs typeface="+mn-cs"/>
                        </a:rPr>
                        <a:t>Wooof</a:t>
                      </a:r>
                      <a:r>
                        <a:rPr lang="en-AU" sz="1800" b="1" kern="1200" dirty="0" smtClean="0">
                          <a:solidFill>
                            <a:schemeClr val="lt1"/>
                          </a:solidFill>
                          <a:effectLst/>
                          <a:latin typeface="+mn-lt"/>
                          <a:ea typeface="+mn-ea"/>
                          <a:cs typeface="+mn-cs"/>
                        </a:rPr>
                        <a:t>!"</a:t>
                      </a:r>
                      <a:r>
                        <a:rPr lang="en-AU" dirty="0" smtClean="0"/>
                        <a:t>); </a:t>
                      </a:r>
                      <a:endParaRPr lang="ar-EG" dirty="0" smtClean="0"/>
                    </a:p>
                    <a:p>
                      <a:r>
                        <a:rPr lang="en-AU" dirty="0" err="1" smtClean="0"/>
                        <a:t>System.out.println</a:t>
                      </a:r>
                      <a:r>
                        <a:rPr lang="en-AU" dirty="0" smtClean="0"/>
                        <a:t>(</a:t>
                      </a:r>
                      <a:r>
                        <a:rPr lang="en-AU" sz="1800" b="1" kern="1200" dirty="0" smtClean="0">
                          <a:solidFill>
                            <a:schemeClr val="lt1"/>
                          </a:solidFill>
                          <a:effectLst/>
                          <a:latin typeface="+mn-lt"/>
                          <a:ea typeface="+mn-ea"/>
                          <a:cs typeface="+mn-cs"/>
                        </a:rPr>
                        <a:t>"dog 1:"</a:t>
                      </a:r>
                      <a:r>
                        <a:rPr lang="en-AU" dirty="0" smtClean="0"/>
                        <a:t> + dog1); </a:t>
                      </a:r>
                      <a:endParaRPr lang="ar-EG" dirty="0" smtClean="0"/>
                    </a:p>
                    <a:p>
                      <a:r>
                        <a:rPr lang="en-AU" dirty="0" smtClean="0"/>
                        <a:t>Dog dog2 = (Dog) dog1.doClone(); </a:t>
                      </a:r>
                      <a:endParaRPr lang="ar-EG" dirty="0" smtClean="0"/>
                    </a:p>
                    <a:p>
                      <a:r>
                        <a:rPr lang="en-AU" dirty="0" err="1" smtClean="0"/>
                        <a:t>System.out.println</a:t>
                      </a:r>
                      <a:r>
                        <a:rPr lang="en-AU" dirty="0" smtClean="0"/>
                        <a:t>(</a:t>
                      </a:r>
                      <a:r>
                        <a:rPr lang="en-AU" sz="1800" b="1" kern="1200" dirty="0" smtClean="0">
                          <a:solidFill>
                            <a:schemeClr val="lt1"/>
                          </a:solidFill>
                          <a:effectLst/>
                          <a:latin typeface="+mn-lt"/>
                          <a:ea typeface="+mn-ea"/>
                          <a:cs typeface="+mn-cs"/>
                        </a:rPr>
                        <a:t>"dog 2:"</a:t>
                      </a:r>
                      <a:r>
                        <a:rPr lang="en-AU" dirty="0" smtClean="0"/>
                        <a:t> + dog2);</a:t>
                      </a:r>
                      <a:endParaRPr lang="ar-EG" dirty="0" smtClean="0"/>
                    </a:p>
                    <a:p>
                      <a:r>
                        <a:rPr lang="en-AU" dirty="0" smtClean="0"/>
                        <a:t> } }</a:t>
                      </a:r>
                      <a:endParaRPr lang="en-AU" dirty="0"/>
                    </a:p>
                  </a:txBody>
                  <a:tcPr/>
                </a:tc>
                <a:extLst>
                  <a:ext uri="{0D108BD9-81ED-4DB2-BD59-A6C34878D82A}">
                    <a16:rowId xmlns:a16="http://schemas.microsoft.com/office/drawing/2014/main" val="10854671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154702650"/>
              </p:ext>
            </p:extLst>
          </p:nvPr>
        </p:nvGraphicFramePr>
        <p:xfrm>
          <a:off x="838200" y="5106939"/>
          <a:ext cx="4001655" cy="1188720"/>
        </p:xfrm>
        <a:graphic>
          <a:graphicData uri="http://schemas.openxmlformats.org/drawingml/2006/table">
            <a:tbl>
              <a:tblPr firstRow="1" bandRow="1">
                <a:tableStyleId>{5C22544A-7EE6-4342-B048-85BDC9FD1C3A}</a:tableStyleId>
              </a:tblPr>
              <a:tblGrid>
                <a:gridCol w="4001655">
                  <a:extLst>
                    <a:ext uri="{9D8B030D-6E8A-4147-A177-3AD203B41FA5}">
                      <a16:colId xmlns:a16="http://schemas.microsoft.com/office/drawing/2014/main" val="3549718072"/>
                    </a:ext>
                  </a:extLst>
                </a:gridCol>
              </a:tblGrid>
              <a:tr h="370840">
                <a:tc>
                  <a:txBody>
                    <a:bodyPr/>
                    <a:lstStyle/>
                    <a:p>
                      <a:r>
                        <a:rPr lang="en-AU" dirty="0" smtClean="0"/>
                        <a:t>person 1:This person is named Fred </a:t>
                      </a:r>
                      <a:endParaRPr lang="ar-EG" dirty="0" smtClean="0"/>
                    </a:p>
                    <a:p>
                      <a:r>
                        <a:rPr lang="en-AU" dirty="0" smtClean="0"/>
                        <a:t>person 2:This person is named Fred </a:t>
                      </a:r>
                      <a:endParaRPr lang="ar-EG" dirty="0" smtClean="0"/>
                    </a:p>
                    <a:p>
                      <a:r>
                        <a:rPr lang="en-AU" dirty="0" smtClean="0"/>
                        <a:t>dog 1:This dog says </a:t>
                      </a:r>
                      <a:r>
                        <a:rPr lang="en-AU" dirty="0" err="1" smtClean="0"/>
                        <a:t>Wooof</a:t>
                      </a:r>
                      <a:r>
                        <a:rPr lang="en-AU" dirty="0" smtClean="0"/>
                        <a:t>! </a:t>
                      </a:r>
                      <a:endParaRPr lang="ar-EG" dirty="0" smtClean="0"/>
                    </a:p>
                    <a:p>
                      <a:r>
                        <a:rPr lang="en-AU" dirty="0" smtClean="0"/>
                        <a:t>dog 2:This dog says </a:t>
                      </a:r>
                      <a:r>
                        <a:rPr lang="en-AU" dirty="0" err="1" smtClean="0"/>
                        <a:t>Wooof</a:t>
                      </a:r>
                      <a:r>
                        <a:rPr lang="en-AU" dirty="0" smtClean="0"/>
                        <a:t>!</a:t>
                      </a:r>
                      <a:endParaRPr lang="en-AU" dirty="0"/>
                    </a:p>
                  </a:txBody>
                  <a:tcPr/>
                </a:tc>
                <a:extLst>
                  <a:ext uri="{0D108BD9-81ED-4DB2-BD59-A6C34878D82A}">
                    <a16:rowId xmlns:a16="http://schemas.microsoft.com/office/drawing/2014/main" val="2184541563"/>
                  </a:ext>
                </a:extLst>
              </a:tr>
            </a:tbl>
          </a:graphicData>
        </a:graphic>
      </p:graphicFrame>
    </p:spTree>
    <p:extLst>
      <p:ext uri="{BB962C8B-B14F-4D97-AF65-F5344CB8AC3E}">
        <p14:creationId xmlns:p14="http://schemas.microsoft.com/office/powerpoint/2010/main" val="23804187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25763" y="246208"/>
            <a:ext cx="10515600" cy="6378156"/>
          </a:xfrm>
          <a:prstGeom prst="rect">
            <a:avLst/>
          </a:prstGeom>
        </p:spPr>
        <p:txBody>
          <a:bodyPr>
            <a:spAutoFit/>
          </a:bodyPr>
          <a:lstStyle/>
          <a:p>
            <a:pPr marL="0" indent="0" algn="ctr">
              <a:buNone/>
            </a:pPr>
            <a:r>
              <a:rPr lang="en-AU" sz="4400" b="1" dirty="0" smtClean="0">
                <a:solidFill>
                  <a:srgbClr val="0070C0"/>
                </a:solidFill>
                <a:latin typeface="Calibri" panose="020F0502020204030204" pitchFamily="34" charset="0"/>
              </a:rPr>
              <a:t>Behavioural Patterns</a:t>
            </a:r>
          </a:p>
          <a:p>
            <a:pPr marL="0" indent="0" algn="ctr">
              <a:buNone/>
            </a:pPr>
            <a:r>
              <a:rPr lang="en-AU" dirty="0"/>
              <a:t>1. Chain of Responsibility</a:t>
            </a:r>
          </a:p>
          <a:p>
            <a:pPr marL="0" indent="0" algn="ctr">
              <a:buNone/>
            </a:pPr>
            <a:r>
              <a:rPr lang="en-AU" b="1" dirty="0">
                <a:solidFill>
                  <a:srgbClr val="0070C0"/>
                </a:solidFill>
              </a:rPr>
              <a:t>2. Command</a:t>
            </a:r>
          </a:p>
          <a:p>
            <a:pPr marL="0" indent="0" algn="ctr">
              <a:buNone/>
            </a:pPr>
            <a:r>
              <a:rPr lang="en-AU" dirty="0"/>
              <a:t>3. Interpreter</a:t>
            </a:r>
          </a:p>
          <a:p>
            <a:pPr marL="0" indent="0" algn="ctr">
              <a:buNone/>
            </a:pPr>
            <a:r>
              <a:rPr lang="en-AU" dirty="0"/>
              <a:t>4. Iterator</a:t>
            </a:r>
          </a:p>
          <a:p>
            <a:pPr marL="0" indent="0" algn="ctr">
              <a:buNone/>
            </a:pPr>
            <a:r>
              <a:rPr lang="en-AU" dirty="0"/>
              <a:t>5. Mediator</a:t>
            </a:r>
          </a:p>
          <a:p>
            <a:pPr marL="0" indent="0" algn="ctr">
              <a:buNone/>
            </a:pPr>
            <a:r>
              <a:rPr lang="en-AU" b="1" dirty="0">
                <a:solidFill>
                  <a:srgbClr val="0070C0"/>
                </a:solidFill>
              </a:rPr>
              <a:t>6. Memento</a:t>
            </a:r>
          </a:p>
          <a:p>
            <a:pPr marL="0" indent="0" algn="ctr">
              <a:buNone/>
            </a:pPr>
            <a:r>
              <a:rPr lang="en-AU" b="1" dirty="0">
                <a:solidFill>
                  <a:srgbClr val="0070C0"/>
                </a:solidFill>
              </a:rPr>
              <a:t>7. Observer</a:t>
            </a:r>
          </a:p>
          <a:p>
            <a:pPr marL="0" indent="0" algn="ctr">
              <a:buNone/>
            </a:pPr>
            <a:r>
              <a:rPr lang="en-AU" dirty="0"/>
              <a:t>8. State</a:t>
            </a:r>
          </a:p>
          <a:p>
            <a:pPr marL="0" indent="0" algn="ctr">
              <a:buNone/>
            </a:pPr>
            <a:r>
              <a:rPr lang="en-AU" b="1" dirty="0">
                <a:solidFill>
                  <a:srgbClr val="0070C0"/>
                </a:solidFill>
              </a:rPr>
              <a:t>9. Strategy</a:t>
            </a:r>
          </a:p>
          <a:p>
            <a:pPr marL="0" indent="0" algn="ctr">
              <a:buNone/>
            </a:pPr>
            <a:r>
              <a:rPr lang="en-AU" b="1" dirty="0">
                <a:solidFill>
                  <a:srgbClr val="0070C0"/>
                </a:solidFill>
              </a:rPr>
              <a:t>10. Template method</a:t>
            </a:r>
          </a:p>
          <a:p>
            <a:pPr marL="0" indent="0" algn="ctr">
              <a:buNone/>
            </a:pPr>
            <a:r>
              <a:rPr lang="en-AU" dirty="0"/>
              <a:t>11. Visitor</a:t>
            </a:r>
            <a:endParaRPr lang="en-AU" sz="4400" b="1" dirty="0">
              <a:solidFill>
                <a:srgbClr val="0070C0"/>
              </a:solidFill>
              <a:latin typeface="Calibri" panose="020F0502020204030204" pitchFamily="34" charset="0"/>
            </a:endParaRPr>
          </a:p>
        </p:txBody>
      </p:sp>
    </p:spTree>
    <p:extLst>
      <p:ext uri="{BB962C8B-B14F-4D97-AF65-F5344CB8AC3E}">
        <p14:creationId xmlns:p14="http://schemas.microsoft.com/office/powerpoint/2010/main" val="32592018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06293"/>
          </a:xfrm>
        </p:spPr>
        <p:txBody>
          <a:bodyPr/>
          <a:lstStyle/>
          <a:p>
            <a:r>
              <a:rPr lang="en-AU" dirty="0" smtClean="0"/>
              <a:t>Command</a:t>
            </a:r>
            <a:endParaRPr lang="en-AU" dirty="0"/>
          </a:p>
        </p:txBody>
      </p:sp>
      <p:sp>
        <p:nvSpPr>
          <p:cNvPr id="3" name="Content Placeholder 2"/>
          <p:cNvSpPr>
            <a:spLocks noGrp="1"/>
          </p:cNvSpPr>
          <p:nvPr>
            <p:ph idx="1"/>
          </p:nvPr>
        </p:nvSpPr>
        <p:spPr>
          <a:xfrm>
            <a:off x="718127" y="1071418"/>
            <a:ext cx="10515600" cy="4351338"/>
          </a:xfrm>
        </p:spPr>
        <p:txBody>
          <a:bodyPr/>
          <a:lstStyle/>
          <a:p>
            <a:r>
              <a:rPr lang="en-AU" dirty="0"/>
              <a:t> A request is wrapped under an object as command and passed to invoker object. Invoker object looks for the appropriate object which can handle this command and passes the command to the corresponding object which executes the command.</a:t>
            </a:r>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val="554920512"/>
              </p:ext>
            </p:extLst>
          </p:nvPr>
        </p:nvGraphicFramePr>
        <p:xfrm>
          <a:off x="9284854" y="2789887"/>
          <a:ext cx="2567709" cy="914400"/>
        </p:xfrm>
        <a:graphic>
          <a:graphicData uri="http://schemas.openxmlformats.org/drawingml/2006/table">
            <a:tbl>
              <a:tblPr firstRow="1" bandRow="1">
                <a:tableStyleId>{5C22544A-7EE6-4342-B048-85BDC9FD1C3A}</a:tableStyleId>
              </a:tblPr>
              <a:tblGrid>
                <a:gridCol w="2567709">
                  <a:extLst>
                    <a:ext uri="{9D8B030D-6E8A-4147-A177-3AD203B41FA5}">
                      <a16:colId xmlns:a16="http://schemas.microsoft.com/office/drawing/2014/main" val="3894518047"/>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interface</a:t>
                      </a:r>
                      <a:r>
                        <a:rPr lang="en-AU" dirty="0" smtClean="0">
                          <a:effectLst/>
                        </a:rPr>
                        <a:t> </a:t>
                      </a:r>
                      <a:r>
                        <a:rPr lang="en-AU" sz="1800" b="1" kern="1200" dirty="0" smtClean="0">
                          <a:solidFill>
                            <a:schemeClr val="lt1"/>
                          </a:solidFill>
                          <a:effectLst/>
                          <a:latin typeface="+mn-lt"/>
                          <a:ea typeface="+mn-ea"/>
                          <a:cs typeface="+mn-cs"/>
                        </a:rPr>
                        <a:t>Order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void</a:t>
                      </a:r>
                      <a:r>
                        <a:rPr lang="en-AU" dirty="0" smtClean="0">
                          <a:effectLst/>
                        </a:rPr>
                        <a:t> execute</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254917817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8092370"/>
              </p:ext>
            </p:extLst>
          </p:nvPr>
        </p:nvGraphicFramePr>
        <p:xfrm>
          <a:off x="230909" y="2760902"/>
          <a:ext cx="8128000" cy="25603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892594062"/>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smtClean="0">
                          <a:solidFill>
                            <a:schemeClr val="lt1"/>
                          </a:solidFill>
                          <a:effectLst/>
                          <a:latin typeface="+mn-lt"/>
                          <a:ea typeface="+mn-ea"/>
                          <a:cs typeface="+mn-cs"/>
                        </a:rPr>
                        <a:t>Stock</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smtClean="0">
                          <a:solidFill>
                            <a:schemeClr val="lt1"/>
                          </a:solidFill>
                          <a:effectLst/>
                          <a:latin typeface="+mn-lt"/>
                          <a:ea typeface="+mn-ea"/>
                          <a:cs typeface="+mn-cs"/>
                        </a:rPr>
                        <a:t>String</a:t>
                      </a:r>
                      <a:r>
                        <a:rPr lang="en-AU" dirty="0" smtClean="0">
                          <a:effectLst/>
                        </a:rPr>
                        <a:t> name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"ABC";</a:t>
                      </a:r>
                      <a:r>
                        <a:rPr lang="en-AU" dirty="0" smtClean="0">
                          <a:effectLst/>
                        </a:rPr>
                        <a:t> </a:t>
                      </a: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err="1" smtClean="0">
                          <a:solidFill>
                            <a:schemeClr val="lt1"/>
                          </a:solidFill>
                          <a:effectLst/>
                          <a:latin typeface="+mn-lt"/>
                          <a:ea typeface="+mn-ea"/>
                          <a:cs typeface="+mn-cs"/>
                        </a:rPr>
                        <a:t>int</a:t>
                      </a:r>
                      <a:r>
                        <a:rPr lang="en-AU" dirty="0" smtClean="0">
                          <a:effectLst/>
                        </a:rPr>
                        <a:t> quantity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10;</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buy</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("Stock [ Name: "+</a:t>
                      </a:r>
                      <a:r>
                        <a:rPr lang="en-AU" dirty="0" smtClean="0">
                          <a:effectLst/>
                        </a:rPr>
                        <a:t>name</a:t>
                      </a:r>
                      <a:r>
                        <a:rPr lang="en-AU" sz="1800" b="1" kern="1200" dirty="0" smtClean="0">
                          <a:solidFill>
                            <a:schemeClr val="lt1"/>
                          </a:solidFill>
                          <a:effectLst/>
                          <a:latin typeface="+mn-lt"/>
                          <a:ea typeface="+mn-ea"/>
                          <a:cs typeface="+mn-cs"/>
                        </a:rPr>
                        <a:t>+", Quantity: "</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quantity </a:t>
                      </a:r>
                      <a:r>
                        <a:rPr lang="en-AU" sz="1800" b="1" kern="1200" dirty="0" smtClean="0">
                          <a:solidFill>
                            <a:schemeClr val="lt1"/>
                          </a:solidFill>
                          <a:effectLst/>
                          <a:latin typeface="+mn-lt"/>
                          <a:ea typeface="+mn-ea"/>
                          <a:cs typeface="+mn-cs"/>
                        </a:rPr>
                        <a:t>+" ] bought");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sell</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System.out.</a:t>
                      </a:r>
                      <a:r>
                        <a:rPr lang="en-AU" dirty="0" err="1" smtClean="0">
                          <a:effectLst/>
                        </a:rPr>
                        <a:t>println</a:t>
                      </a:r>
                      <a:r>
                        <a:rPr lang="en-AU" sz="1800" b="1" kern="1200" dirty="0" smtClean="0">
                          <a:solidFill>
                            <a:schemeClr val="lt1"/>
                          </a:solidFill>
                          <a:effectLst/>
                          <a:latin typeface="+mn-lt"/>
                          <a:ea typeface="+mn-ea"/>
                          <a:cs typeface="+mn-cs"/>
                        </a:rPr>
                        <a:t>("Stock [ Name: "+</a:t>
                      </a:r>
                      <a:r>
                        <a:rPr lang="en-AU" dirty="0" smtClean="0">
                          <a:effectLst/>
                        </a:rPr>
                        <a:t>name</a:t>
                      </a:r>
                      <a:r>
                        <a:rPr lang="en-AU" sz="1800" b="1" kern="1200" dirty="0" smtClean="0">
                          <a:solidFill>
                            <a:schemeClr val="lt1"/>
                          </a:solidFill>
                          <a:effectLst/>
                          <a:latin typeface="+mn-lt"/>
                          <a:ea typeface="+mn-ea"/>
                          <a:cs typeface="+mn-cs"/>
                        </a:rPr>
                        <a:t>+", Quantity: "</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quantity </a:t>
                      </a:r>
                      <a:r>
                        <a:rPr lang="en-AU" sz="1800" b="1" kern="1200" dirty="0" smtClean="0">
                          <a:solidFill>
                            <a:schemeClr val="lt1"/>
                          </a:solidFill>
                          <a:effectLst/>
                          <a:latin typeface="+mn-lt"/>
                          <a:ea typeface="+mn-ea"/>
                          <a:cs typeface="+mn-cs"/>
                        </a:rPr>
                        <a:t>+" ] sold");</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1534249027"/>
                  </a:ext>
                </a:extLst>
              </a:tr>
            </a:tbl>
          </a:graphicData>
        </a:graphic>
      </p:graphicFrame>
    </p:spTree>
    <p:extLst>
      <p:ext uri="{BB962C8B-B14F-4D97-AF65-F5344CB8AC3E}">
        <p14:creationId xmlns:p14="http://schemas.microsoft.com/office/powerpoint/2010/main" val="9656223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94520198"/>
              </p:ext>
            </p:extLst>
          </p:nvPr>
        </p:nvGraphicFramePr>
        <p:xfrm>
          <a:off x="339436" y="283152"/>
          <a:ext cx="4195618" cy="2286000"/>
        </p:xfrm>
        <a:graphic>
          <a:graphicData uri="http://schemas.openxmlformats.org/drawingml/2006/table">
            <a:tbl>
              <a:tblPr firstRow="1" bandRow="1">
                <a:tableStyleId>{5C22544A-7EE6-4342-B048-85BDC9FD1C3A}</a:tableStyleId>
              </a:tblPr>
              <a:tblGrid>
                <a:gridCol w="4195618">
                  <a:extLst>
                    <a:ext uri="{9D8B030D-6E8A-4147-A177-3AD203B41FA5}">
                      <a16:colId xmlns:a16="http://schemas.microsoft.com/office/drawing/2014/main" val="2509132858"/>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BuyStock</a:t>
                      </a:r>
                      <a:r>
                        <a:rPr lang="en-AU" dirty="0" smtClean="0">
                          <a:effectLst/>
                        </a:rPr>
                        <a:t> </a:t>
                      </a:r>
                      <a:r>
                        <a:rPr lang="en-AU" sz="1800" b="1" kern="1200" dirty="0" smtClean="0">
                          <a:solidFill>
                            <a:schemeClr val="lt1"/>
                          </a:solidFill>
                          <a:effectLst/>
                          <a:latin typeface="+mn-lt"/>
                          <a:ea typeface="+mn-ea"/>
                          <a:cs typeface="+mn-cs"/>
                        </a:rPr>
                        <a:t>implements</a:t>
                      </a:r>
                      <a:r>
                        <a:rPr lang="en-AU" dirty="0" smtClean="0">
                          <a:effectLst/>
                        </a:rPr>
                        <a:t> </a:t>
                      </a:r>
                      <a:r>
                        <a:rPr lang="en-AU" sz="1800" b="1" kern="1200" dirty="0" smtClean="0">
                          <a:solidFill>
                            <a:schemeClr val="lt1"/>
                          </a:solidFill>
                          <a:effectLst/>
                          <a:latin typeface="+mn-lt"/>
                          <a:ea typeface="+mn-ea"/>
                          <a:cs typeface="+mn-cs"/>
                        </a:rPr>
                        <a:t>Order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smtClean="0">
                          <a:solidFill>
                            <a:schemeClr val="lt1"/>
                          </a:solidFill>
                          <a:effectLst/>
                          <a:latin typeface="+mn-lt"/>
                          <a:ea typeface="+mn-ea"/>
                          <a:cs typeface="+mn-cs"/>
                        </a:rPr>
                        <a:t>Stock</a:t>
                      </a:r>
                      <a:r>
                        <a:rPr lang="en-AU" dirty="0" smtClean="0">
                          <a:effectLst/>
                        </a:rPr>
                        <a:t> </a:t>
                      </a:r>
                      <a:r>
                        <a:rPr lang="en-AU" dirty="0" err="1" smtClean="0">
                          <a:effectLst/>
                        </a:rPr>
                        <a:t>abcStock</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err="1" smtClean="0">
                          <a:solidFill>
                            <a:schemeClr val="lt1"/>
                          </a:solidFill>
                          <a:effectLst/>
                          <a:latin typeface="+mn-lt"/>
                          <a:ea typeface="+mn-ea"/>
                          <a:cs typeface="+mn-cs"/>
                        </a:rPr>
                        <a:t>BuyStock</a:t>
                      </a:r>
                      <a:r>
                        <a:rPr lang="en-AU" sz="1800" b="1" kern="1200" dirty="0" smtClean="0">
                          <a:solidFill>
                            <a:schemeClr val="lt1"/>
                          </a:solidFill>
                          <a:effectLst/>
                          <a:latin typeface="+mn-lt"/>
                          <a:ea typeface="+mn-ea"/>
                          <a:cs typeface="+mn-cs"/>
                        </a:rPr>
                        <a:t>(Stock</a:t>
                      </a:r>
                      <a:r>
                        <a:rPr lang="en-AU" dirty="0" smtClean="0">
                          <a:effectLst/>
                        </a:rPr>
                        <a:t> </a:t>
                      </a:r>
                      <a:r>
                        <a:rPr lang="en-AU" dirty="0" err="1" smtClean="0">
                          <a:effectLst/>
                        </a:rPr>
                        <a:t>abcStock</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this.</a:t>
                      </a:r>
                      <a:r>
                        <a:rPr lang="en-AU" dirty="0" err="1" smtClean="0">
                          <a:effectLst/>
                        </a:rPr>
                        <a:t>abcStock</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abcStock</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execute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abcStock</a:t>
                      </a:r>
                      <a:r>
                        <a:rPr lang="en-AU" sz="1800" b="1" kern="1200" dirty="0" err="1" smtClean="0">
                          <a:solidFill>
                            <a:schemeClr val="lt1"/>
                          </a:solidFill>
                          <a:effectLst/>
                          <a:latin typeface="+mn-lt"/>
                          <a:ea typeface="+mn-ea"/>
                          <a:cs typeface="+mn-cs"/>
                        </a:rPr>
                        <a:t>.</a:t>
                      </a:r>
                      <a:r>
                        <a:rPr lang="en-AU" dirty="0" err="1" smtClean="0">
                          <a:effectLst/>
                        </a:rPr>
                        <a:t>buy</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241406064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68234842"/>
              </p:ext>
            </p:extLst>
          </p:nvPr>
        </p:nvGraphicFramePr>
        <p:xfrm>
          <a:off x="7151254" y="92196"/>
          <a:ext cx="4202546" cy="2286000"/>
        </p:xfrm>
        <a:graphic>
          <a:graphicData uri="http://schemas.openxmlformats.org/drawingml/2006/table">
            <a:tbl>
              <a:tblPr firstRow="1" bandRow="1">
                <a:tableStyleId>{5C22544A-7EE6-4342-B048-85BDC9FD1C3A}</a:tableStyleId>
              </a:tblPr>
              <a:tblGrid>
                <a:gridCol w="4202546">
                  <a:extLst>
                    <a:ext uri="{9D8B030D-6E8A-4147-A177-3AD203B41FA5}">
                      <a16:colId xmlns:a16="http://schemas.microsoft.com/office/drawing/2014/main" val="935066360"/>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SellStock</a:t>
                      </a:r>
                      <a:r>
                        <a:rPr lang="en-AU" dirty="0" smtClean="0">
                          <a:effectLst/>
                        </a:rPr>
                        <a:t> </a:t>
                      </a:r>
                      <a:r>
                        <a:rPr lang="en-AU" sz="1800" b="1" kern="1200" dirty="0" smtClean="0">
                          <a:solidFill>
                            <a:schemeClr val="lt1"/>
                          </a:solidFill>
                          <a:effectLst/>
                          <a:latin typeface="+mn-lt"/>
                          <a:ea typeface="+mn-ea"/>
                          <a:cs typeface="+mn-cs"/>
                        </a:rPr>
                        <a:t>implements</a:t>
                      </a:r>
                      <a:r>
                        <a:rPr lang="en-AU" dirty="0" smtClean="0">
                          <a:effectLst/>
                        </a:rPr>
                        <a:t> </a:t>
                      </a:r>
                      <a:r>
                        <a:rPr lang="en-AU" sz="1800" b="1" kern="1200" dirty="0" smtClean="0">
                          <a:solidFill>
                            <a:schemeClr val="lt1"/>
                          </a:solidFill>
                          <a:effectLst/>
                          <a:latin typeface="+mn-lt"/>
                          <a:ea typeface="+mn-ea"/>
                          <a:cs typeface="+mn-cs"/>
                        </a:rPr>
                        <a:t>Order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smtClean="0">
                          <a:solidFill>
                            <a:schemeClr val="lt1"/>
                          </a:solidFill>
                          <a:effectLst/>
                          <a:latin typeface="+mn-lt"/>
                          <a:ea typeface="+mn-ea"/>
                          <a:cs typeface="+mn-cs"/>
                        </a:rPr>
                        <a:t>Stock</a:t>
                      </a:r>
                      <a:r>
                        <a:rPr lang="en-AU" dirty="0" smtClean="0">
                          <a:effectLst/>
                        </a:rPr>
                        <a:t> </a:t>
                      </a:r>
                      <a:r>
                        <a:rPr lang="en-AU" dirty="0" err="1" smtClean="0">
                          <a:effectLst/>
                        </a:rPr>
                        <a:t>abcStock</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err="1" smtClean="0">
                          <a:solidFill>
                            <a:schemeClr val="lt1"/>
                          </a:solidFill>
                          <a:effectLst/>
                          <a:latin typeface="+mn-lt"/>
                          <a:ea typeface="+mn-ea"/>
                          <a:cs typeface="+mn-cs"/>
                        </a:rPr>
                        <a:t>SellStock</a:t>
                      </a:r>
                      <a:r>
                        <a:rPr lang="en-AU" sz="1800" b="1" kern="1200" dirty="0" smtClean="0">
                          <a:solidFill>
                            <a:schemeClr val="lt1"/>
                          </a:solidFill>
                          <a:effectLst/>
                          <a:latin typeface="+mn-lt"/>
                          <a:ea typeface="+mn-ea"/>
                          <a:cs typeface="+mn-cs"/>
                        </a:rPr>
                        <a:t>(Stock</a:t>
                      </a:r>
                      <a:r>
                        <a:rPr lang="en-AU" dirty="0" smtClean="0">
                          <a:effectLst/>
                        </a:rPr>
                        <a:t> </a:t>
                      </a:r>
                      <a:r>
                        <a:rPr lang="en-AU" dirty="0" err="1" smtClean="0">
                          <a:effectLst/>
                        </a:rPr>
                        <a:t>abcStock</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this.</a:t>
                      </a:r>
                      <a:r>
                        <a:rPr lang="en-AU" dirty="0" err="1" smtClean="0">
                          <a:effectLst/>
                        </a:rPr>
                        <a:t>abcStock</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abcStock</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execute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abcStock</a:t>
                      </a:r>
                      <a:r>
                        <a:rPr lang="en-AU" sz="1800" b="1" kern="1200" dirty="0" err="1" smtClean="0">
                          <a:solidFill>
                            <a:schemeClr val="lt1"/>
                          </a:solidFill>
                          <a:effectLst/>
                          <a:latin typeface="+mn-lt"/>
                          <a:ea typeface="+mn-ea"/>
                          <a:cs typeface="+mn-cs"/>
                        </a:rPr>
                        <a:t>.</a:t>
                      </a:r>
                      <a:r>
                        <a:rPr lang="en-AU" dirty="0" err="1" smtClean="0">
                          <a:effectLst/>
                        </a:rPr>
                        <a:t>sell</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331444008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83262319"/>
              </p:ext>
            </p:extLst>
          </p:nvPr>
        </p:nvGraphicFramePr>
        <p:xfrm>
          <a:off x="6322291" y="2569152"/>
          <a:ext cx="5523345" cy="2560320"/>
        </p:xfrm>
        <a:graphic>
          <a:graphicData uri="http://schemas.openxmlformats.org/drawingml/2006/table">
            <a:tbl>
              <a:tblPr firstRow="1" bandRow="1">
                <a:tableStyleId>{5C22544A-7EE6-4342-B048-85BDC9FD1C3A}</a:tableStyleId>
              </a:tblPr>
              <a:tblGrid>
                <a:gridCol w="5523345">
                  <a:extLst>
                    <a:ext uri="{9D8B030D-6E8A-4147-A177-3AD203B41FA5}">
                      <a16:colId xmlns:a16="http://schemas.microsoft.com/office/drawing/2014/main" val="72611542"/>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smtClean="0">
                          <a:solidFill>
                            <a:schemeClr val="lt1"/>
                          </a:solidFill>
                          <a:effectLst/>
                          <a:latin typeface="+mn-lt"/>
                          <a:ea typeface="+mn-ea"/>
                          <a:cs typeface="+mn-cs"/>
                        </a:rPr>
                        <a:t>Broker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private</a:t>
                      </a:r>
                      <a:r>
                        <a:rPr lang="en-AU" dirty="0" smtClean="0">
                          <a:effectLst/>
                        </a:rPr>
                        <a:t> </a:t>
                      </a:r>
                      <a:r>
                        <a:rPr lang="en-AU" sz="1800" b="1" kern="1200" dirty="0" smtClean="0">
                          <a:solidFill>
                            <a:schemeClr val="lt1"/>
                          </a:solidFill>
                          <a:effectLst/>
                          <a:latin typeface="+mn-lt"/>
                          <a:ea typeface="+mn-ea"/>
                          <a:cs typeface="+mn-cs"/>
                        </a:rPr>
                        <a:t>List&lt;Order&gt;</a:t>
                      </a:r>
                      <a:r>
                        <a:rPr lang="en-AU" dirty="0" smtClean="0">
                          <a:effectLst/>
                        </a:rPr>
                        <a:t> </a:t>
                      </a:r>
                      <a:r>
                        <a:rPr lang="en-AU" dirty="0" err="1" smtClean="0">
                          <a:effectLst/>
                        </a:rPr>
                        <a:t>orderList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ArrayList</a:t>
                      </a:r>
                      <a:r>
                        <a:rPr lang="en-AU" sz="1800" b="1" kern="1200" dirty="0" smtClean="0">
                          <a:solidFill>
                            <a:schemeClr val="lt1"/>
                          </a:solidFill>
                          <a:effectLst/>
                          <a:latin typeface="+mn-lt"/>
                          <a:ea typeface="+mn-ea"/>
                          <a:cs typeface="+mn-cs"/>
                        </a:rPr>
                        <a:t>&lt;Order&gt;();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a:t>
                      </a:r>
                      <a:r>
                        <a:rPr lang="en-AU" dirty="0" err="1" smtClean="0">
                          <a:effectLst/>
                        </a:rPr>
                        <a:t>takeOrder</a:t>
                      </a:r>
                      <a:r>
                        <a:rPr lang="en-AU" sz="1800" b="1" kern="1200" dirty="0" smtClean="0">
                          <a:solidFill>
                            <a:schemeClr val="lt1"/>
                          </a:solidFill>
                          <a:effectLst/>
                          <a:latin typeface="+mn-lt"/>
                          <a:ea typeface="+mn-ea"/>
                          <a:cs typeface="+mn-cs"/>
                        </a:rPr>
                        <a:t>(Order</a:t>
                      </a:r>
                      <a:r>
                        <a:rPr lang="en-AU" dirty="0" smtClean="0">
                          <a:effectLst/>
                        </a:rPr>
                        <a:t> order</a:t>
                      </a:r>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orderList</a:t>
                      </a:r>
                      <a:r>
                        <a:rPr lang="en-AU" sz="1800" b="1" kern="1200" dirty="0" err="1" smtClean="0">
                          <a:solidFill>
                            <a:schemeClr val="lt1"/>
                          </a:solidFill>
                          <a:effectLst/>
                          <a:latin typeface="+mn-lt"/>
                          <a:ea typeface="+mn-ea"/>
                          <a:cs typeface="+mn-cs"/>
                        </a:rPr>
                        <a:t>.</a:t>
                      </a:r>
                      <a:r>
                        <a:rPr lang="en-AU" dirty="0" err="1" smtClean="0">
                          <a:effectLst/>
                        </a:rPr>
                        <a:t>add</a:t>
                      </a:r>
                      <a:r>
                        <a:rPr lang="en-AU" sz="1800" b="1" kern="1200" dirty="0" smtClean="0">
                          <a:solidFill>
                            <a:schemeClr val="lt1"/>
                          </a:solidFill>
                          <a:effectLst/>
                          <a:latin typeface="+mn-lt"/>
                          <a:ea typeface="+mn-ea"/>
                          <a:cs typeface="+mn-cs"/>
                        </a:rPr>
                        <a:t>(</a:t>
                      </a:r>
                      <a:r>
                        <a:rPr lang="en-AU" dirty="0" smtClean="0">
                          <a:effectLst/>
                        </a:rPr>
                        <a:t>order</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a:t>
                      </a:r>
                      <a:r>
                        <a:rPr lang="en-AU" dirty="0" err="1" smtClean="0">
                          <a:effectLst/>
                        </a:rPr>
                        <a:t>placeOrders</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for</a:t>
                      </a:r>
                      <a:r>
                        <a:rPr lang="en-AU" dirty="0" smtClean="0">
                          <a:effectLst/>
                        </a:rPr>
                        <a:t> </a:t>
                      </a:r>
                      <a:r>
                        <a:rPr lang="en-AU" sz="1800" b="1" kern="1200" dirty="0" smtClean="0">
                          <a:solidFill>
                            <a:schemeClr val="lt1"/>
                          </a:solidFill>
                          <a:effectLst/>
                          <a:latin typeface="+mn-lt"/>
                          <a:ea typeface="+mn-ea"/>
                          <a:cs typeface="+mn-cs"/>
                        </a:rPr>
                        <a:t>(Order</a:t>
                      </a:r>
                      <a:r>
                        <a:rPr lang="en-AU" dirty="0" smtClean="0">
                          <a:effectLst/>
                        </a:rPr>
                        <a:t> </a:t>
                      </a:r>
                      <a:r>
                        <a:rPr lang="en-AU" dirty="0" err="1" smtClean="0">
                          <a:effectLst/>
                        </a:rPr>
                        <a:t>order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orderList</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order</a:t>
                      </a:r>
                      <a:r>
                        <a:rPr lang="en-AU" sz="1800" b="1" kern="1200" dirty="0" err="1" smtClean="0">
                          <a:solidFill>
                            <a:schemeClr val="lt1"/>
                          </a:solidFill>
                          <a:effectLst/>
                          <a:latin typeface="+mn-lt"/>
                          <a:ea typeface="+mn-ea"/>
                          <a:cs typeface="+mn-cs"/>
                        </a:rPr>
                        <a:t>.</a:t>
                      </a:r>
                      <a:r>
                        <a:rPr lang="en-AU" dirty="0" err="1" smtClean="0">
                          <a:effectLst/>
                        </a:rPr>
                        <a:t>execute</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dirty="0" err="1" smtClean="0">
                          <a:effectLst/>
                        </a:rPr>
                        <a:t>orderList</a:t>
                      </a:r>
                      <a:r>
                        <a:rPr lang="en-AU" sz="1800" b="1" kern="1200" dirty="0" err="1" smtClean="0">
                          <a:solidFill>
                            <a:schemeClr val="lt1"/>
                          </a:solidFill>
                          <a:effectLst/>
                          <a:latin typeface="+mn-lt"/>
                          <a:ea typeface="+mn-ea"/>
                          <a:cs typeface="+mn-cs"/>
                        </a:rPr>
                        <a:t>.</a:t>
                      </a:r>
                      <a:r>
                        <a:rPr lang="en-AU" dirty="0" err="1" smtClean="0">
                          <a:effectLst/>
                        </a:rPr>
                        <a:t>clear</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98046633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84562358"/>
              </p:ext>
            </p:extLst>
          </p:nvPr>
        </p:nvGraphicFramePr>
        <p:xfrm>
          <a:off x="240146" y="2837088"/>
          <a:ext cx="5588000" cy="2560320"/>
        </p:xfrm>
        <a:graphic>
          <a:graphicData uri="http://schemas.openxmlformats.org/drawingml/2006/table">
            <a:tbl>
              <a:tblPr firstRow="1" bandRow="1">
                <a:tableStyleId>{5C22544A-7EE6-4342-B048-85BDC9FD1C3A}</a:tableStyleId>
              </a:tblPr>
              <a:tblGrid>
                <a:gridCol w="5588000">
                  <a:extLst>
                    <a:ext uri="{9D8B030D-6E8A-4147-A177-3AD203B41FA5}">
                      <a16:colId xmlns:a16="http://schemas.microsoft.com/office/drawing/2014/main" val="2838498262"/>
                    </a:ext>
                  </a:extLst>
                </a:gridCol>
              </a:tblGrid>
              <a:tr h="370840">
                <a:tc>
                  <a:txBody>
                    <a:bodyPr/>
                    <a:lstStyle/>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class</a:t>
                      </a:r>
                      <a:r>
                        <a:rPr lang="en-AU" dirty="0" smtClean="0">
                          <a:effectLst/>
                        </a:rPr>
                        <a:t> </a:t>
                      </a:r>
                      <a:r>
                        <a:rPr lang="en-AU" sz="1800" b="1" kern="1200" dirty="0" err="1" smtClean="0">
                          <a:solidFill>
                            <a:schemeClr val="lt1"/>
                          </a:solidFill>
                          <a:effectLst/>
                          <a:latin typeface="+mn-lt"/>
                          <a:ea typeface="+mn-ea"/>
                          <a:cs typeface="+mn-cs"/>
                        </a:rPr>
                        <a:t>CommandPatternDemo</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public</a:t>
                      </a:r>
                      <a:r>
                        <a:rPr lang="en-AU" dirty="0" smtClean="0">
                          <a:effectLst/>
                        </a:rPr>
                        <a:t> </a:t>
                      </a:r>
                      <a:r>
                        <a:rPr lang="en-AU" sz="1800" b="1" kern="1200" dirty="0" smtClean="0">
                          <a:solidFill>
                            <a:schemeClr val="lt1"/>
                          </a:solidFill>
                          <a:effectLst/>
                          <a:latin typeface="+mn-lt"/>
                          <a:ea typeface="+mn-ea"/>
                          <a:cs typeface="+mn-cs"/>
                        </a:rPr>
                        <a:t>static</a:t>
                      </a:r>
                      <a:r>
                        <a:rPr lang="en-AU" dirty="0" smtClean="0">
                          <a:effectLst/>
                        </a:rPr>
                        <a:t> </a:t>
                      </a:r>
                      <a:r>
                        <a:rPr lang="en-AU" sz="1800" b="1" kern="1200" dirty="0" smtClean="0">
                          <a:solidFill>
                            <a:schemeClr val="lt1"/>
                          </a:solidFill>
                          <a:effectLst/>
                          <a:latin typeface="+mn-lt"/>
                          <a:ea typeface="+mn-ea"/>
                          <a:cs typeface="+mn-cs"/>
                        </a:rPr>
                        <a:t>void</a:t>
                      </a:r>
                      <a:r>
                        <a:rPr lang="en-AU" dirty="0" smtClean="0">
                          <a:effectLst/>
                        </a:rPr>
                        <a:t> main</a:t>
                      </a:r>
                      <a:r>
                        <a:rPr lang="en-AU" sz="1800" b="1" kern="1200" dirty="0" smtClean="0">
                          <a:solidFill>
                            <a:schemeClr val="lt1"/>
                          </a:solidFill>
                          <a:effectLst/>
                          <a:latin typeface="+mn-lt"/>
                          <a:ea typeface="+mn-ea"/>
                          <a:cs typeface="+mn-cs"/>
                        </a:rPr>
                        <a:t>(String[]</a:t>
                      </a:r>
                      <a:r>
                        <a:rPr lang="en-AU" dirty="0" smtClean="0">
                          <a:effectLst/>
                        </a:rPr>
                        <a:t> </a:t>
                      </a:r>
                      <a:r>
                        <a:rPr lang="en-AU" dirty="0" err="1" smtClean="0">
                          <a:effectLst/>
                        </a:rPr>
                        <a:t>args</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Stock</a:t>
                      </a:r>
                      <a:r>
                        <a:rPr lang="en-AU" dirty="0" smtClean="0">
                          <a:effectLst/>
                        </a:rPr>
                        <a:t> </a:t>
                      </a:r>
                      <a:r>
                        <a:rPr lang="en-AU" dirty="0" err="1" smtClean="0">
                          <a:effectLst/>
                        </a:rPr>
                        <a:t>abcStock</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smtClean="0">
                          <a:solidFill>
                            <a:schemeClr val="lt1"/>
                          </a:solidFill>
                          <a:effectLst/>
                          <a:latin typeface="+mn-lt"/>
                          <a:ea typeface="+mn-ea"/>
                          <a:cs typeface="+mn-cs"/>
                        </a:rPr>
                        <a:t>Stock();</a:t>
                      </a:r>
                      <a:r>
                        <a:rPr lang="en-AU" dirty="0" smtClean="0">
                          <a:effectLst/>
                        </a:rPr>
                        <a:t> </a:t>
                      </a:r>
                    </a:p>
                    <a:p>
                      <a:r>
                        <a:rPr lang="en-AU" sz="1800" b="1" kern="1200" dirty="0" err="1" smtClean="0">
                          <a:solidFill>
                            <a:schemeClr val="lt1"/>
                          </a:solidFill>
                          <a:effectLst/>
                          <a:latin typeface="+mn-lt"/>
                          <a:ea typeface="+mn-ea"/>
                          <a:cs typeface="+mn-cs"/>
                        </a:rPr>
                        <a:t>BuyStock</a:t>
                      </a:r>
                      <a:r>
                        <a:rPr lang="en-AU" dirty="0" smtClean="0">
                          <a:effectLst/>
                        </a:rPr>
                        <a:t> </a:t>
                      </a:r>
                      <a:r>
                        <a:rPr lang="en-AU" dirty="0" err="1" smtClean="0">
                          <a:effectLst/>
                        </a:rPr>
                        <a:t>buyStockOrder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BuyStock</a:t>
                      </a:r>
                      <a:r>
                        <a:rPr lang="en-AU" sz="1800" b="1" kern="1200" dirty="0" smtClean="0">
                          <a:solidFill>
                            <a:schemeClr val="lt1"/>
                          </a:solidFill>
                          <a:effectLst/>
                          <a:latin typeface="+mn-lt"/>
                          <a:ea typeface="+mn-ea"/>
                          <a:cs typeface="+mn-cs"/>
                        </a:rPr>
                        <a:t>(</a:t>
                      </a:r>
                      <a:r>
                        <a:rPr lang="en-AU" dirty="0" err="1" smtClean="0">
                          <a:effectLst/>
                        </a:rPr>
                        <a:t>abcStock</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err="1" smtClean="0">
                          <a:solidFill>
                            <a:schemeClr val="lt1"/>
                          </a:solidFill>
                          <a:effectLst/>
                          <a:latin typeface="+mn-lt"/>
                          <a:ea typeface="+mn-ea"/>
                          <a:cs typeface="+mn-cs"/>
                        </a:rPr>
                        <a:t>SellStock</a:t>
                      </a:r>
                      <a:r>
                        <a:rPr lang="en-AU" dirty="0" smtClean="0">
                          <a:effectLst/>
                        </a:rPr>
                        <a:t> </a:t>
                      </a:r>
                      <a:r>
                        <a:rPr lang="en-AU" dirty="0" err="1" smtClean="0">
                          <a:effectLst/>
                        </a:rPr>
                        <a:t>sellStockOrder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err="1" smtClean="0">
                          <a:solidFill>
                            <a:schemeClr val="lt1"/>
                          </a:solidFill>
                          <a:effectLst/>
                          <a:latin typeface="+mn-lt"/>
                          <a:ea typeface="+mn-ea"/>
                          <a:cs typeface="+mn-cs"/>
                        </a:rPr>
                        <a:t>SellStock</a:t>
                      </a:r>
                      <a:r>
                        <a:rPr lang="en-AU" sz="1800" b="1" kern="1200" dirty="0" smtClean="0">
                          <a:solidFill>
                            <a:schemeClr val="lt1"/>
                          </a:solidFill>
                          <a:effectLst/>
                          <a:latin typeface="+mn-lt"/>
                          <a:ea typeface="+mn-ea"/>
                          <a:cs typeface="+mn-cs"/>
                        </a:rPr>
                        <a:t>(</a:t>
                      </a:r>
                      <a:r>
                        <a:rPr lang="en-AU" dirty="0" err="1" smtClean="0">
                          <a:effectLst/>
                        </a:rPr>
                        <a:t>abcStock</a:t>
                      </a:r>
                      <a:r>
                        <a:rPr lang="en-AU" sz="1800" b="1" kern="1200" dirty="0" smtClean="0">
                          <a:solidFill>
                            <a:schemeClr val="lt1"/>
                          </a:solidFill>
                          <a:effectLst/>
                          <a:latin typeface="+mn-lt"/>
                          <a:ea typeface="+mn-ea"/>
                          <a:cs typeface="+mn-cs"/>
                        </a:rPr>
                        <a:t>);</a:t>
                      </a:r>
                      <a:r>
                        <a:rPr lang="en-AU" dirty="0" smtClean="0">
                          <a:effectLst/>
                        </a:rPr>
                        <a:t> </a:t>
                      </a:r>
                    </a:p>
                    <a:p>
                      <a:r>
                        <a:rPr lang="en-AU" sz="1800" b="1" kern="1200" dirty="0" smtClean="0">
                          <a:solidFill>
                            <a:schemeClr val="lt1"/>
                          </a:solidFill>
                          <a:effectLst/>
                          <a:latin typeface="+mn-lt"/>
                          <a:ea typeface="+mn-ea"/>
                          <a:cs typeface="+mn-cs"/>
                        </a:rPr>
                        <a:t>Broker</a:t>
                      </a:r>
                      <a:r>
                        <a:rPr lang="en-AU" dirty="0" smtClean="0">
                          <a:effectLst/>
                        </a:rPr>
                        <a:t> </a:t>
                      </a:r>
                      <a:r>
                        <a:rPr lang="en-AU" dirty="0" err="1" smtClean="0">
                          <a:effectLst/>
                        </a:rPr>
                        <a:t>broker</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new</a:t>
                      </a:r>
                      <a:r>
                        <a:rPr lang="en-AU" dirty="0" smtClean="0">
                          <a:effectLst/>
                        </a:rPr>
                        <a:t> </a:t>
                      </a:r>
                      <a:r>
                        <a:rPr lang="en-AU" sz="1800" b="1" kern="1200" dirty="0" smtClean="0">
                          <a:solidFill>
                            <a:schemeClr val="lt1"/>
                          </a:solidFill>
                          <a:effectLst/>
                          <a:latin typeface="+mn-lt"/>
                          <a:ea typeface="+mn-ea"/>
                          <a:cs typeface="+mn-cs"/>
                        </a:rPr>
                        <a:t>Broker();</a:t>
                      </a:r>
                      <a:r>
                        <a:rPr lang="en-AU" dirty="0" smtClean="0">
                          <a:effectLst/>
                        </a:rPr>
                        <a:t> </a:t>
                      </a:r>
                    </a:p>
                    <a:p>
                      <a:r>
                        <a:rPr lang="en-AU" dirty="0" err="1" smtClean="0">
                          <a:effectLst/>
                        </a:rPr>
                        <a:t>broker</a:t>
                      </a:r>
                      <a:r>
                        <a:rPr lang="en-AU" sz="1800" b="1" kern="1200" dirty="0" err="1" smtClean="0">
                          <a:solidFill>
                            <a:schemeClr val="lt1"/>
                          </a:solidFill>
                          <a:effectLst/>
                          <a:latin typeface="+mn-lt"/>
                          <a:ea typeface="+mn-ea"/>
                          <a:cs typeface="+mn-cs"/>
                        </a:rPr>
                        <a:t>.</a:t>
                      </a:r>
                      <a:r>
                        <a:rPr lang="en-AU" dirty="0" err="1" smtClean="0">
                          <a:effectLst/>
                        </a:rPr>
                        <a:t>takeOrder</a:t>
                      </a:r>
                      <a:r>
                        <a:rPr lang="en-AU" sz="1800" b="1" kern="1200" dirty="0" smtClean="0">
                          <a:solidFill>
                            <a:schemeClr val="lt1"/>
                          </a:solidFill>
                          <a:effectLst/>
                          <a:latin typeface="+mn-lt"/>
                          <a:ea typeface="+mn-ea"/>
                          <a:cs typeface="+mn-cs"/>
                        </a:rPr>
                        <a:t>(</a:t>
                      </a:r>
                      <a:r>
                        <a:rPr lang="en-AU" dirty="0" err="1" smtClean="0">
                          <a:effectLst/>
                        </a:rPr>
                        <a:t>buyStockOrder</a:t>
                      </a:r>
                      <a:r>
                        <a:rPr lang="en-AU" sz="1800" b="1" kern="1200" dirty="0" smtClean="0">
                          <a:solidFill>
                            <a:schemeClr val="lt1"/>
                          </a:solidFill>
                          <a:effectLst/>
                          <a:latin typeface="+mn-lt"/>
                          <a:ea typeface="+mn-ea"/>
                          <a:cs typeface="+mn-cs"/>
                        </a:rPr>
                        <a:t>);</a:t>
                      </a:r>
                      <a:r>
                        <a:rPr lang="en-AU" dirty="0" smtClean="0">
                          <a:effectLst/>
                        </a:rPr>
                        <a:t> </a:t>
                      </a:r>
                    </a:p>
                    <a:p>
                      <a:r>
                        <a:rPr lang="en-AU" dirty="0" err="1" smtClean="0">
                          <a:effectLst/>
                        </a:rPr>
                        <a:t>broker</a:t>
                      </a:r>
                      <a:r>
                        <a:rPr lang="en-AU" sz="1800" b="1" kern="1200" dirty="0" err="1" smtClean="0">
                          <a:solidFill>
                            <a:schemeClr val="lt1"/>
                          </a:solidFill>
                          <a:effectLst/>
                          <a:latin typeface="+mn-lt"/>
                          <a:ea typeface="+mn-ea"/>
                          <a:cs typeface="+mn-cs"/>
                        </a:rPr>
                        <a:t>.</a:t>
                      </a:r>
                      <a:r>
                        <a:rPr lang="en-AU" dirty="0" err="1" smtClean="0">
                          <a:effectLst/>
                        </a:rPr>
                        <a:t>takeOrder</a:t>
                      </a:r>
                      <a:r>
                        <a:rPr lang="en-AU" sz="1800" b="1" kern="1200" dirty="0" smtClean="0">
                          <a:solidFill>
                            <a:schemeClr val="lt1"/>
                          </a:solidFill>
                          <a:effectLst/>
                          <a:latin typeface="+mn-lt"/>
                          <a:ea typeface="+mn-ea"/>
                          <a:cs typeface="+mn-cs"/>
                        </a:rPr>
                        <a:t>(</a:t>
                      </a:r>
                      <a:r>
                        <a:rPr lang="en-AU" dirty="0" err="1" smtClean="0">
                          <a:effectLst/>
                        </a:rPr>
                        <a:t>sellStockOrder</a:t>
                      </a:r>
                      <a:r>
                        <a:rPr lang="en-AU" sz="1800" b="1" kern="1200" dirty="0" smtClean="0">
                          <a:solidFill>
                            <a:schemeClr val="lt1"/>
                          </a:solidFill>
                          <a:effectLst/>
                          <a:latin typeface="+mn-lt"/>
                          <a:ea typeface="+mn-ea"/>
                          <a:cs typeface="+mn-cs"/>
                        </a:rPr>
                        <a:t>);</a:t>
                      </a:r>
                    </a:p>
                    <a:p>
                      <a:r>
                        <a:rPr lang="en-AU" dirty="0" smtClean="0">
                          <a:effectLst/>
                        </a:rPr>
                        <a:t> </a:t>
                      </a:r>
                      <a:r>
                        <a:rPr lang="en-AU" dirty="0" err="1" smtClean="0">
                          <a:effectLst/>
                        </a:rPr>
                        <a:t>broker</a:t>
                      </a:r>
                      <a:r>
                        <a:rPr lang="en-AU" sz="1800" b="1" kern="1200" dirty="0" err="1" smtClean="0">
                          <a:solidFill>
                            <a:schemeClr val="lt1"/>
                          </a:solidFill>
                          <a:effectLst/>
                          <a:latin typeface="+mn-lt"/>
                          <a:ea typeface="+mn-ea"/>
                          <a:cs typeface="+mn-cs"/>
                        </a:rPr>
                        <a:t>.</a:t>
                      </a:r>
                      <a:r>
                        <a:rPr lang="en-AU" dirty="0" err="1" smtClean="0">
                          <a:effectLst/>
                        </a:rPr>
                        <a:t>placeOrders</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r>
                        <a:rPr lang="en-AU" dirty="0" smtClean="0">
                          <a:effectLst/>
                        </a:rPr>
                        <a:t> </a:t>
                      </a:r>
                      <a:r>
                        <a:rPr lang="en-AU" sz="1800" b="1" kern="1200" dirty="0" smtClean="0">
                          <a:solidFill>
                            <a:schemeClr val="lt1"/>
                          </a:solidFill>
                          <a:effectLst/>
                          <a:latin typeface="+mn-lt"/>
                          <a:ea typeface="+mn-ea"/>
                          <a:cs typeface="+mn-cs"/>
                        </a:rPr>
                        <a:t>}</a:t>
                      </a:r>
                      <a:endParaRPr lang="en-AU" dirty="0"/>
                    </a:p>
                  </a:txBody>
                  <a:tcPr/>
                </a:tc>
                <a:extLst>
                  <a:ext uri="{0D108BD9-81ED-4DB2-BD59-A6C34878D82A}">
                    <a16:rowId xmlns:a16="http://schemas.microsoft.com/office/drawing/2014/main" val="239647685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13676957"/>
              </p:ext>
            </p:extLst>
          </p:nvPr>
        </p:nvGraphicFramePr>
        <p:xfrm>
          <a:off x="4144818" y="6098761"/>
          <a:ext cx="4223328" cy="640080"/>
        </p:xfrm>
        <a:graphic>
          <a:graphicData uri="http://schemas.openxmlformats.org/drawingml/2006/table">
            <a:tbl>
              <a:tblPr firstRow="1" bandRow="1">
                <a:tableStyleId>{5C22544A-7EE6-4342-B048-85BDC9FD1C3A}</a:tableStyleId>
              </a:tblPr>
              <a:tblGrid>
                <a:gridCol w="4223328">
                  <a:extLst>
                    <a:ext uri="{9D8B030D-6E8A-4147-A177-3AD203B41FA5}">
                      <a16:colId xmlns:a16="http://schemas.microsoft.com/office/drawing/2014/main" val="3620293613"/>
                    </a:ext>
                  </a:extLst>
                </a:gridCol>
              </a:tblGrid>
              <a:tr h="370840">
                <a:tc>
                  <a:txBody>
                    <a:bodyPr/>
                    <a:lstStyle/>
                    <a:p>
                      <a:r>
                        <a:rPr lang="en-AU" dirty="0" smtClean="0"/>
                        <a:t>Stock [ Name: ABC, Quantity: 10 ] bought </a:t>
                      </a:r>
                    </a:p>
                    <a:p>
                      <a:r>
                        <a:rPr lang="en-AU" dirty="0" smtClean="0"/>
                        <a:t>Stock [ Name: ABC, Quantity: 10 ] sold</a:t>
                      </a:r>
                      <a:endParaRPr lang="en-AU" dirty="0"/>
                    </a:p>
                  </a:txBody>
                  <a:tcPr/>
                </a:tc>
                <a:extLst>
                  <a:ext uri="{0D108BD9-81ED-4DB2-BD59-A6C34878D82A}">
                    <a16:rowId xmlns:a16="http://schemas.microsoft.com/office/drawing/2014/main" val="916570611"/>
                  </a:ext>
                </a:extLst>
              </a:tr>
            </a:tbl>
          </a:graphicData>
        </a:graphic>
      </p:graphicFrame>
    </p:spTree>
    <p:extLst>
      <p:ext uri="{BB962C8B-B14F-4D97-AF65-F5344CB8AC3E}">
        <p14:creationId xmlns:p14="http://schemas.microsoft.com/office/powerpoint/2010/main" val="3619533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1907</TotalTime>
  <Words>2997</Words>
  <Application>Microsoft Office PowerPoint</Application>
  <PresentationFormat>Widescreen</PresentationFormat>
  <Paragraphs>612</Paragraphs>
  <Slides>125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125</vt:i4>
      </vt:variant>
    </vt:vector>
  </HeadingPairs>
  <TitlesOfParts>
    <vt:vector size="129" baseType="lpstr">
      <vt:lpstr>Arial</vt:lpstr>
      <vt:lpstr>Calibri</vt:lpstr>
      <vt:lpstr>Calibri Light</vt:lpstr>
      <vt:lpstr>Office Theme</vt:lpstr>
      <vt:lpstr>Software Engineering Practice   Week 3</vt:lpstr>
      <vt:lpstr>SEP Course Sequence </vt:lpstr>
      <vt:lpstr>SEP Course Sequence </vt:lpstr>
      <vt:lpstr>1-UML Foundation</vt:lpstr>
      <vt:lpstr>3-Oject Oriented Principals</vt:lpstr>
      <vt:lpstr>UML Foundation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Pattern</vt:lpstr>
      <vt:lpstr>PowerPoint Presentation</vt:lpstr>
      <vt:lpstr>PowerPoint Presentation</vt:lpstr>
      <vt:lpstr>Abstract factory </vt:lpstr>
      <vt:lpstr>PowerPoint Presentation</vt:lpstr>
      <vt:lpstr>PowerPoint Presentation</vt:lpstr>
      <vt:lpstr>PowerPoint Presentation</vt:lpstr>
      <vt:lpstr>PowerPoint Presentation</vt:lpstr>
      <vt:lpstr>PowerPoint Presentation</vt:lpstr>
      <vt:lpstr>Builder</vt:lpstr>
      <vt:lpstr>PowerPoint Presentation</vt:lpstr>
      <vt:lpstr>PowerPoint Presentation</vt:lpstr>
      <vt:lpstr>Factory Method</vt:lpstr>
      <vt:lpstr>PowerPoint Presentation</vt:lpstr>
      <vt:lpstr>PowerPoint Presentation</vt:lpstr>
      <vt:lpstr>Singleton  </vt:lpstr>
      <vt:lpstr>  </vt:lpstr>
      <vt:lpstr>PowerPoint Presentation</vt:lpstr>
      <vt:lpstr>PowerPoint Presentation</vt:lpstr>
      <vt:lpstr>Command</vt:lpstr>
      <vt:lpstr>PowerPoint Presentation</vt:lpstr>
      <vt:lpstr>Observer</vt:lpstr>
      <vt:lpstr>PowerPoint Presentation</vt:lpstr>
      <vt:lpstr>PowerPoint Presentation</vt:lpstr>
      <vt:lpstr>Template Method</vt:lpstr>
      <vt:lpstr>PowerPoint Presentation</vt:lpstr>
      <vt:lpstr>PowerPoint Presentation</vt:lpstr>
      <vt:lpstr>Momento</vt:lpstr>
      <vt:lpstr>PowerPoint Presentation</vt:lpstr>
      <vt:lpstr>PowerPoint Presentation</vt:lpstr>
      <vt:lpstr>Strategy</vt:lpstr>
      <vt:lpstr>PowerPoint Presentation</vt:lpstr>
      <vt:lpstr>PowerPoint Presentation</vt:lpstr>
      <vt:lpstr>PowerPoint Presentation</vt:lpstr>
      <vt:lpstr>PowerPoint Presentation</vt:lpstr>
      <vt:lpstr>OO Principals and Design Considerations</vt:lpstr>
      <vt:lpstr>PowerPoint Presentation</vt:lpstr>
      <vt:lpstr>PowerPoint Presentation</vt:lpstr>
      <vt:lpstr>PowerPoint Presentation</vt:lpstr>
      <vt:lpstr>PowerPoint Presentation</vt:lpstr>
      <vt:lpstr>PowerPoint Presentation</vt:lpstr>
      <vt:lpstr>Encapsulation</vt:lpstr>
      <vt:lpstr>PowerPoint Presentation</vt:lpstr>
      <vt:lpstr>PowerPoint Presentation</vt:lpstr>
      <vt:lpstr>PowerPoint Presentation</vt:lpstr>
      <vt:lpstr>PowerPoint Presentation</vt:lpstr>
      <vt:lpstr>PowerPoint Presentation</vt:lpstr>
    </vt:vector>
  </TitlesOfParts>
  <Company>University of Technology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Ayman Ahmed Elgharabawy</dc:creator>
  <cp:lastModifiedBy>Ayman Ahmed Elgharabawy</cp:lastModifiedBy>
  <cp:revision>220</cp:revision>
  <dcterms:created xsi:type="dcterms:W3CDTF">2018-07-29T08:54:41Z</dcterms:created>
  <dcterms:modified xsi:type="dcterms:W3CDTF">2018-08-08T04:16:51Z</dcterms:modified>
</cp:coreProperties>
</file>